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handoutMasterIdLst>
    <p:handoutMasterId r:id="rId152"/>
  </p:handoutMasterIdLst>
  <p:sldIdLst>
    <p:sldId id="260" r:id="rId2"/>
    <p:sldId id="261" r:id="rId3"/>
    <p:sldId id="454" r:id="rId4"/>
    <p:sldId id="296" r:id="rId5"/>
    <p:sldId id="430" r:id="rId6"/>
    <p:sldId id="263" r:id="rId7"/>
    <p:sldId id="297" r:id="rId8"/>
    <p:sldId id="294" r:id="rId9"/>
    <p:sldId id="295" r:id="rId10"/>
    <p:sldId id="413" r:id="rId11"/>
    <p:sldId id="321" r:id="rId12"/>
    <p:sldId id="264" r:id="rId13"/>
    <p:sldId id="322" r:id="rId14"/>
    <p:sldId id="320" r:id="rId15"/>
    <p:sldId id="265" r:id="rId16"/>
    <p:sldId id="341" r:id="rId17"/>
    <p:sldId id="262" r:id="rId18"/>
    <p:sldId id="273" r:id="rId19"/>
    <p:sldId id="267" r:id="rId20"/>
    <p:sldId id="276" r:id="rId21"/>
    <p:sldId id="387" r:id="rId22"/>
    <p:sldId id="400" r:id="rId23"/>
    <p:sldId id="435" r:id="rId24"/>
    <p:sldId id="434" r:id="rId25"/>
    <p:sldId id="433" r:id="rId26"/>
    <p:sldId id="431" r:id="rId27"/>
    <p:sldId id="432" r:id="rId28"/>
    <p:sldId id="436" r:id="rId29"/>
    <p:sldId id="437" r:id="rId30"/>
    <p:sldId id="447" r:id="rId31"/>
    <p:sldId id="438" r:id="rId32"/>
    <p:sldId id="439" r:id="rId33"/>
    <p:sldId id="440" r:id="rId34"/>
    <p:sldId id="441" r:id="rId35"/>
    <p:sldId id="442" r:id="rId36"/>
    <p:sldId id="443" r:id="rId37"/>
    <p:sldId id="444" r:id="rId38"/>
    <p:sldId id="445" r:id="rId39"/>
    <p:sldId id="353" r:id="rId40"/>
    <p:sldId id="378" r:id="rId41"/>
    <p:sldId id="379" r:id="rId42"/>
    <p:sldId id="380" r:id="rId43"/>
    <p:sldId id="381" r:id="rId44"/>
    <p:sldId id="393" r:id="rId45"/>
    <p:sldId id="382" r:id="rId46"/>
    <p:sldId id="383" r:id="rId47"/>
    <p:sldId id="384" r:id="rId48"/>
    <p:sldId id="376" r:id="rId49"/>
    <p:sldId id="385" r:id="rId50"/>
    <p:sldId id="349" r:id="rId51"/>
    <p:sldId id="386" r:id="rId52"/>
    <p:sldId id="410" r:id="rId53"/>
    <p:sldId id="408" r:id="rId54"/>
    <p:sldId id="409" r:id="rId55"/>
    <p:sldId id="423" r:id="rId56"/>
    <p:sldId id="266" r:id="rId57"/>
    <p:sldId id="272" r:id="rId58"/>
    <p:sldId id="298" r:id="rId59"/>
    <p:sldId id="419" r:id="rId60"/>
    <p:sldId id="420" r:id="rId61"/>
    <p:sldId id="414" r:id="rId62"/>
    <p:sldId id="415" r:id="rId63"/>
    <p:sldId id="416" r:id="rId64"/>
    <p:sldId id="417" r:id="rId65"/>
    <p:sldId id="418" r:id="rId66"/>
    <p:sldId id="309" r:id="rId67"/>
    <p:sldId id="314" r:id="rId68"/>
    <p:sldId id="315" r:id="rId69"/>
    <p:sldId id="316" r:id="rId70"/>
    <p:sldId id="317" r:id="rId71"/>
    <p:sldId id="299" r:id="rId72"/>
    <p:sldId id="402" r:id="rId73"/>
    <p:sldId id="403" r:id="rId74"/>
    <p:sldId id="404" r:id="rId75"/>
    <p:sldId id="406" r:id="rId76"/>
    <p:sldId id="405" r:id="rId77"/>
    <p:sldId id="407" r:id="rId78"/>
    <p:sldId id="302" r:id="rId79"/>
    <p:sldId id="303" r:id="rId80"/>
    <p:sldId id="424" r:id="rId81"/>
    <p:sldId id="304" r:id="rId82"/>
    <p:sldId id="305" r:id="rId83"/>
    <p:sldId id="336" r:id="rId84"/>
    <p:sldId id="337" r:id="rId85"/>
    <p:sldId id="425" r:id="rId86"/>
    <p:sldId id="338" r:id="rId87"/>
    <p:sldId id="429" r:id="rId88"/>
    <p:sldId id="306" r:id="rId89"/>
    <p:sldId id="270" r:id="rId90"/>
    <p:sldId id="268" r:id="rId91"/>
    <p:sldId id="394" r:id="rId92"/>
    <p:sldId id="401" r:id="rId93"/>
    <p:sldId id="346" r:id="rId94"/>
    <p:sldId id="412" r:id="rId95"/>
    <p:sldId id="411" r:id="rId96"/>
    <p:sldId id="426" r:id="rId97"/>
    <p:sldId id="427" r:id="rId98"/>
    <p:sldId id="348" r:id="rId99"/>
    <p:sldId id="351" r:id="rId100"/>
    <p:sldId id="352" r:id="rId101"/>
    <p:sldId id="448" r:id="rId102"/>
    <p:sldId id="449" r:id="rId103"/>
    <p:sldId id="357" r:id="rId104"/>
    <p:sldId id="398" r:id="rId105"/>
    <p:sldId id="350" r:id="rId106"/>
    <p:sldId id="399" r:id="rId107"/>
    <p:sldId id="358" r:id="rId108"/>
    <p:sldId id="359" r:id="rId109"/>
    <p:sldId id="360" r:id="rId110"/>
    <p:sldId id="361" r:id="rId111"/>
    <p:sldId id="362" r:id="rId112"/>
    <p:sldId id="455" r:id="rId113"/>
    <p:sldId id="450" r:id="rId114"/>
    <p:sldId id="451" r:id="rId115"/>
    <p:sldId id="453" r:id="rId116"/>
    <p:sldId id="452" r:id="rId117"/>
    <p:sldId id="363" r:id="rId118"/>
    <p:sldId id="364" r:id="rId119"/>
    <p:sldId id="365" r:id="rId120"/>
    <p:sldId id="366" r:id="rId121"/>
    <p:sldId id="367" r:id="rId122"/>
    <p:sldId id="421" r:id="rId123"/>
    <p:sldId id="388" r:id="rId124"/>
    <p:sldId id="422" r:id="rId125"/>
    <p:sldId id="369" r:id="rId126"/>
    <p:sldId id="377" r:id="rId127"/>
    <p:sldId id="347" r:id="rId128"/>
    <p:sldId id="397" r:id="rId129"/>
    <p:sldId id="428" r:id="rId130"/>
    <p:sldId id="446" r:id="rId131"/>
    <p:sldId id="354" r:id="rId132"/>
    <p:sldId id="355" r:id="rId133"/>
    <p:sldId id="356" r:id="rId134"/>
    <p:sldId id="389" r:id="rId135"/>
    <p:sldId id="390" r:id="rId136"/>
    <p:sldId id="370" r:id="rId137"/>
    <p:sldId id="391" r:id="rId138"/>
    <p:sldId id="392" r:id="rId139"/>
    <p:sldId id="371" r:id="rId140"/>
    <p:sldId id="395" r:id="rId141"/>
    <p:sldId id="396" r:id="rId142"/>
    <p:sldId id="372" r:id="rId143"/>
    <p:sldId id="373" r:id="rId144"/>
    <p:sldId id="374" r:id="rId145"/>
    <p:sldId id="375" r:id="rId146"/>
    <p:sldId id="342" r:id="rId147"/>
    <p:sldId id="343" r:id="rId148"/>
    <p:sldId id="344" r:id="rId149"/>
    <p:sldId id="345" r:id="rId150"/>
  </p:sldIdLst>
  <p:sldSz cx="9144000" cy="5143500" type="screen16x9"/>
  <p:notesSz cx="6797675" cy="9928225"/>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8FB4"/>
    <a:srgbClr val="669FC6"/>
    <a:srgbClr val="C62247"/>
    <a:srgbClr val="20C89C"/>
    <a:srgbClr val="404040"/>
    <a:srgbClr val="33301F"/>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8" autoAdjust="0"/>
    <p:restoredTop sz="94660"/>
  </p:normalViewPr>
  <p:slideViewPr>
    <p:cSldViewPr>
      <p:cViewPr varScale="1">
        <p:scale>
          <a:sx n="160" d="100"/>
          <a:sy n="160" d="100"/>
        </p:scale>
        <p:origin x="144" y="174"/>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2D230-0B69-4F0C-8AD3-CC3E4A7CC89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da-DK"/>
        </a:p>
      </dgm:t>
    </dgm:pt>
    <dgm:pt modelId="{1151E670-5791-46BC-9321-14C8DDF00A2A}" type="pres">
      <dgm:prSet presAssocID="{5822D230-0B69-4F0C-8AD3-CC3E4A7CC899}" presName="Name0" presStyleCnt="0">
        <dgm:presLayoutVars>
          <dgm:chMax val="7"/>
          <dgm:chPref val="7"/>
          <dgm:dir/>
        </dgm:presLayoutVars>
      </dgm:prSet>
      <dgm:spPr/>
    </dgm:pt>
    <dgm:pt modelId="{38E187CB-8CD2-40CD-A75F-2A1CEA33976E}" type="pres">
      <dgm:prSet presAssocID="{5822D230-0B69-4F0C-8AD3-CC3E4A7CC899}" presName="Name1" presStyleCnt="0"/>
      <dgm:spPr/>
    </dgm:pt>
    <dgm:pt modelId="{DC11661A-49FE-4A4B-B87A-6A6C296A5C33}" type="pres">
      <dgm:prSet presAssocID="{5822D230-0B69-4F0C-8AD3-CC3E4A7CC899}" presName="cycle" presStyleCnt="0"/>
      <dgm:spPr/>
    </dgm:pt>
    <dgm:pt modelId="{C6E89DAB-1FB1-48AF-BBB3-0348C35B2768}" type="pres">
      <dgm:prSet presAssocID="{5822D230-0B69-4F0C-8AD3-CC3E4A7CC899}" presName="srcNode" presStyleLbl="node1" presStyleIdx="0" presStyleCnt="0"/>
      <dgm:spPr/>
    </dgm:pt>
    <dgm:pt modelId="{06C3A7E1-1595-43C7-BBBA-DE781146AB7E}" type="pres">
      <dgm:prSet presAssocID="{5822D230-0B69-4F0C-8AD3-CC3E4A7CC899}" presName="conn" presStyleLbl="parChTrans1D2" presStyleIdx="0" presStyleCnt="1"/>
      <dgm:spPr/>
    </dgm:pt>
    <dgm:pt modelId="{AF72A709-8169-4E12-8B1B-A957468C5206}" type="pres">
      <dgm:prSet presAssocID="{5822D230-0B69-4F0C-8AD3-CC3E4A7CC899}" presName="extraNode" presStyleLbl="node1" presStyleIdx="0" presStyleCnt="0"/>
      <dgm:spPr/>
    </dgm:pt>
    <dgm:pt modelId="{5CC0C451-99A0-4511-97CD-76D25ADF803B}" type="pres">
      <dgm:prSet presAssocID="{5822D230-0B69-4F0C-8AD3-CC3E4A7CC899}" presName="dstNode" presStyleLbl="node1" presStyleIdx="0" presStyleCnt="0"/>
      <dgm:spPr/>
    </dgm:pt>
  </dgm:ptLst>
  <dgm:cxnLst>
    <dgm:cxn modelId="{9FAA9FC5-BB96-481F-9190-C64B8C263A5F}" type="presOf" srcId="{5822D230-0B69-4F0C-8AD3-CC3E4A7CC899}" destId="{1151E670-5791-46BC-9321-14C8DDF00A2A}" srcOrd="0" destOrd="0" presId="urn:microsoft.com/office/officeart/2008/layout/VerticalCurvedList"/>
    <dgm:cxn modelId="{ED9EF814-1A26-4D6B-BA77-3303234E0218}" type="presParOf" srcId="{1151E670-5791-46BC-9321-14C8DDF00A2A}" destId="{38E187CB-8CD2-40CD-A75F-2A1CEA33976E}" srcOrd="0" destOrd="0" presId="urn:microsoft.com/office/officeart/2008/layout/VerticalCurvedList"/>
    <dgm:cxn modelId="{12831F6D-6E71-4E3F-96CB-26566CE74B9A}" type="presParOf" srcId="{38E187CB-8CD2-40CD-A75F-2A1CEA33976E}" destId="{DC11661A-49FE-4A4B-B87A-6A6C296A5C33}" srcOrd="0" destOrd="0" presId="urn:microsoft.com/office/officeart/2008/layout/VerticalCurvedList"/>
    <dgm:cxn modelId="{FC5CA5AC-7FFF-4CED-B9BC-E3CA9D8F90B9}" type="presParOf" srcId="{DC11661A-49FE-4A4B-B87A-6A6C296A5C33}" destId="{C6E89DAB-1FB1-48AF-BBB3-0348C35B2768}" srcOrd="0" destOrd="0" presId="urn:microsoft.com/office/officeart/2008/layout/VerticalCurvedList"/>
    <dgm:cxn modelId="{84DB2F99-34B5-4F2F-A516-76B5BB4112C9}" type="presParOf" srcId="{DC11661A-49FE-4A4B-B87A-6A6C296A5C33}" destId="{06C3A7E1-1595-43C7-BBBA-DE781146AB7E}" srcOrd="1" destOrd="0" presId="urn:microsoft.com/office/officeart/2008/layout/VerticalCurvedList"/>
    <dgm:cxn modelId="{DD3AAFD9-AE48-4409-B565-53BA18ECFDD4}" type="presParOf" srcId="{DC11661A-49FE-4A4B-B87A-6A6C296A5C33}" destId="{AF72A709-8169-4E12-8B1B-A957468C5206}" srcOrd="2" destOrd="0" presId="urn:microsoft.com/office/officeart/2008/layout/VerticalCurvedList"/>
    <dgm:cxn modelId="{68C56534-2FEB-4629-9AA7-129836C9BE82}" type="presParOf" srcId="{DC11661A-49FE-4A4B-B87A-6A6C296A5C33}" destId="{5CC0C451-99A0-4511-97CD-76D25ADF803B}"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0200F310-4F4E-40D8-A777-39C3C221E58A}" type="datetimeFigureOut">
              <a:rPr lang="da-DK" altLang="da-DK"/>
              <a:pPr/>
              <a:t>09-05-2023</a:t>
            </a:fld>
            <a:endParaRPr lang="da-DK" altLang="da-DK"/>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BB1D6FFC-1076-41D9-9DEB-6488962630DE}" type="slidenum">
              <a:rPr lang="da-DK" altLang="da-DK"/>
              <a:pPr/>
              <a:t>‹nr.›</a:t>
            </a:fld>
            <a:endParaRPr lang="da-DK" altLang="da-DK"/>
          </a:p>
        </p:txBody>
      </p:sp>
    </p:spTree>
    <p:extLst>
      <p:ext uri="{BB962C8B-B14F-4D97-AF65-F5344CB8AC3E}">
        <p14:creationId xmlns:p14="http://schemas.microsoft.com/office/powerpoint/2010/main" val="388408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D776DF52-A6A8-43E8-BB68-FE7C74F86262}" type="datetimeFigureOut">
              <a:rPr lang="da-DK" altLang="da-DK"/>
              <a:pPr/>
              <a:t>09-05-2023</a:t>
            </a:fld>
            <a:endParaRPr lang="da-DK" altLang="da-DK"/>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da-DK"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3C5517D-C2F6-42F3-A475-13EC998DE874}" type="slidenum">
              <a:rPr lang="da-DK" altLang="da-DK"/>
              <a:pPr/>
              <a:t>‹nr.›</a:t>
            </a:fld>
            <a:endParaRPr lang="da-DK" altLang="da-DK"/>
          </a:p>
        </p:txBody>
      </p:sp>
    </p:spTree>
    <p:extLst>
      <p:ext uri="{BB962C8B-B14F-4D97-AF65-F5344CB8AC3E}">
        <p14:creationId xmlns:p14="http://schemas.microsoft.com/office/powerpoint/2010/main" val="37144226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5" name="Pladsholder til slidenummer 4"/>
          <p:cNvSpPr>
            <a:spLocks noGrp="1"/>
          </p:cNvSpPr>
          <p:nvPr>
            <p:ph type="sldNum" sz="quarter" idx="11"/>
          </p:nvPr>
        </p:nvSpPr>
        <p:spPr/>
        <p:txBody>
          <a:bodyPr/>
          <a:lstStyle/>
          <a:p>
            <a:fld id="{63C5517D-C2F6-42F3-A475-13EC998DE874}" type="slidenum">
              <a:rPr lang="da-DK" altLang="da-DK" smtClean="0"/>
              <a:pPr/>
              <a:t>1</a:t>
            </a:fld>
            <a:endParaRPr lang="da-DK" altLang="da-DK"/>
          </a:p>
        </p:txBody>
      </p:sp>
    </p:spTree>
    <p:extLst>
      <p:ext uri="{BB962C8B-B14F-4D97-AF65-F5344CB8AC3E}">
        <p14:creationId xmlns:p14="http://schemas.microsoft.com/office/powerpoint/2010/main" val="284358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63C5517D-C2F6-42F3-A475-13EC998DE874}" type="slidenum">
              <a:rPr lang="da-DK" altLang="da-DK" smtClean="0"/>
              <a:pPr/>
              <a:t>71</a:t>
            </a:fld>
            <a:endParaRPr lang="da-DK" altLang="da-DK"/>
          </a:p>
        </p:txBody>
      </p:sp>
    </p:spTree>
    <p:extLst>
      <p:ext uri="{BB962C8B-B14F-4D97-AF65-F5344CB8AC3E}">
        <p14:creationId xmlns:p14="http://schemas.microsoft.com/office/powerpoint/2010/main" val="3823226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4"/>
          <p:cNvSpPr/>
          <p:nvPr/>
        </p:nvSpPr>
        <p:spPr>
          <a:xfrm>
            <a:off x="-22225" y="-14288"/>
            <a:ext cx="9183688" cy="3340101"/>
          </a:xfrm>
          <a:custGeom>
            <a:avLst/>
            <a:gdLst>
              <a:gd name="connsiteX0" fmla="*/ 24581 w 9168581"/>
              <a:gd name="connsiteY0" fmla="*/ 3941097 h 3941097"/>
              <a:gd name="connsiteX1" fmla="*/ 9168581 w 9168581"/>
              <a:gd name="connsiteY1" fmla="*/ 3072581 h 3941097"/>
              <a:gd name="connsiteX2" fmla="*/ 9168581 w 9168581"/>
              <a:gd name="connsiteY2" fmla="*/ 0 h 3941097"/>
              <a:gd name="connsiteX3" fmla="*/ 0 w 9168581"/>
              <a:gd name="connsiteY3" fmla="*/ 16387 h 3941097"/>
              <a:gd name="connsiteX4" fmla="*/ 24581 w 9168581"/>
              <a:gd name="connsiteY4" fmla="*/ 3941097 h 3941097"/>
              <a:gd name="connsiteX0" fmla="*/ 553 w 9144553"/>
              <a:gd name="connsiteY0" fmla="*/ 3941097 h 3941097"/>
              <a:gd name="connsiteX1" fmla="*/ 9144553 w 9144553"/>
              <a:gd name="connsiteY1" fmla="*/ 3072581 h 3941097"/>
              <a:gd name="connsiteX2" fmla="*/ 9144553 w 9144553"/>
              <a:gd name="connsiteY2" fmla="*/ 0 h 3941097"/>
              <a:gd name="connsiteX3" fmla="*/ 225497 w 9144553"/>
              <a:gd name="connsiteY3" fmla="*/ 690931 h 3941097"/>
              <a:gd name="connsiteX4" fmla="*/ 553 w 9144553"/>
              <a:gd name="connsiteY4" fmla="*/ 3941097 h 3941097"/>
              <a:gd name="connsiteX0" fmla="*/ 1457 w 9145457"/>
              <a:gd name="connsiteY0" fmla="*/ 3941097 h 3941097"/>
              <a:gd name="connsiteX1" fmla="*/ 9145457 w 9145457"/>
              <a:gd name="connsiteY1" fmla="*/ 3072581 h 3941097"/>
              <a:gd name="connsiteX2" fmla="*/ 9145457 w 9145457"/>
              <a:gd name="connsiteY2" fmla="*/ 0 h 3941097"/>
              <a:gd name="connsiteX3" fmla="*/ 69292 w 9145457"/>
              <a:gd name="connsiteY3" fmla="*/ 681692 h 3941097"/>
              <a:gd name="connsiteX4" fmla="*/ 1457 w 9145457"/>
              <a:gd name="connsiteY4" fmla="*/ 3941097 h 3941097"/>
              <a:gd name="connsiteX0" fmla="*/ 1457 w 9145457"/>
              <a:gd name="connsiteY0" fmla="*/ 3259405 h 3259405"/>
              <a:gd name="connsiteX1" fmla="*/ 9145457 w 9145457"/>
              <a:gd name="connsiteY1" fmla="*/ 2390889 h 3259405"/>
              <a:gd name="connsiteX2" fmla="*/ 8942141 w 9145457"/>
              <a:gd name="connsiteY2" fmla="*/ 279303 h 3259405"/>
              <a:gd name="connsiteX3" fmla="*/ 69292 w 9145457"/>
              <a:gd name="connsiteY3" fmla="*/ 0 h 3259405"/>
              <a:gd name="connsiteX4" fmla="*/ 1457 w 9145457"/>
              <a:gd name="connsiteY4" fmla="*/ 3259405 h 3259405"/>
              <a:gd name="connsiteX0" fmla="*/ 1457 w 9145457"/>
              <a:gd name="connsiteY0" fmla="*/ 3259405 h 3259405"/>
              <a:gd name="connsiteX1" fmla="*/ 9145457 w 9145457"/>
              <a:gd name="connsiteY1" fmla="*/ 2390889 h 3259405"/>
              <a:gd name="connsiteX2" fmla="*/ 9053040 w 9145457"/>
              <a:gd name="connsiteY2" fmla="*/ 2093 h 3259405"/>
              <a:gd name="connsiteX3" fmla="*/ 69292 w 9145457"/>
              <a:gd name="connsiteY3" fmla="*/ 0 h 3259405"/>
              <a:gd name="connsiteX4" fmla="*/ 1457 w 9145457"/>
              <a:gd name="connsiteY4" fmla="*/ 3259405 h 3259405"/>
              <a:gd name="connsiteX0" fmla="*/ 33823 w 9076165"/>
              <a:gd name="connsiteY0" fmla="*/ 3240924 h 3240924"/>
              <a:gd name="connsiteX1" fmla="*/ 9076165 w 9076165"/>
              <a:gd name="connsiteY1" fmla="*/ 2390889 h 3240924"/>
              <a:gd name="connsiteX2" fmla="*/ 8983748 w 9076165"/>
              <a:gd name="connsiteY2" fmla="*/ 2093 h 3240924"/>
              <a:gd name="connsiteX3" fmla="*/ 0 w 9076165"/>
              <a:gd name="connsiteY3" fmla="*/ 0 h 3240924"/>
              <a:gd name="connsiteX4" fmla="*/ 33823 w 9076165"/>
              <a:gd name="connsiteY4" fmla="*/ 3240924 h 3240924"/>
              <a:gd name="connsiteX0" fmla="*/ 4505 w 9083814"/>
              <a:gd name="connsiteY0" fmla="*/ 3250165 h 3250165"/>
              <a:gd name="connsiteX1" fmla="*/ 9083814 w 9083814"/>
              <a:gd name="connsiteY1" fmla="*/ 2390889 h 3250165"/>
              <a:gd name="connsiteX2" fmla="*/ 8991397 w 9083814"/>
              <a:gd name="connsiteY2" fmla="*/ 2093 h 3250165"/>
              <a:gd name="connsiteX3" fmla="*/ 7649 w 9083814"/>
              <a:gd name="connsiteY3" fmla="*/ 0 h 3250165"/>
              <a:gd name="connsiteX4" fmla="*/ 4505 w 9083814"/>
              <a:gd name="connsiteY4" fmla="*/ 3250165 h 3250165"/>
              <a:gd name="connsiteX0" fmla="*/ 4505 w 8991397"/>
              <a:gd name="connsiteY0" fmla="*/ 3250165 h 3250165"/>
              <a:gd name="connsiteX1" fmla="*/ 8954431 w 8991397"/>
              <a:gd name="connsiteY1" fmla="*/ 2381649 h 3250165"/>
              <a:gd name="connsiteX2" fmla="*/ 8991397 w 8991397"/>
              <a:gd name="connsiteY2" fmla="*/ 2093 h 3250165"/>
              <a:gd name="connsiteX3" fmla="*/ 7649 w 8991397"/>
              <a:gd name="connsiteY3" fmla="*/ 0 h 3250165"/>
              <a:gd name="connsiteX4" fmla="*/ 4505 w 8991397"/>
              <a:gd name="connsiteY4" fmla="*/ 3250165 h 3250165"/>
              <a:gd name="connsiteX0" fmla="*/ 4505 w 8954431"/>
              <a:gd name="connsiteY0" fmla="*/ 3257311 h 3257311"/>
              <a:gd name="connsiteX1" fmla="*/ 8954431 w 8954431"/>
              <a:gd name="connsiteY1" fmla="*/ 2388795 h 3257311"/>
              <a:gd name="connsiteX2" fmla="*/ 8954430 w 8954431"/>
              <a:gd name="connsiteY2" fmla="*/ 0 h 3257311"/>
              <a:gd name="connsiteX3" fmla="*/ 7649 w 8954431"/>
              <a:gd name="connsiteY3" fmla="*/ 7146 h 3257311"/>
              <a:gd name="connsiteX4" fmla="*/ 4505 w 8954431"/>
              <a:gd name="connsiteY4" fmla="*/ 3257311 h 3257311"/>
              <a:gd name="connsiteX0" fmla="*/ 4505 w 8954431"/>
              <a:gd name="connsiteY0" fmla="*/ 3250165 h 3250165"/>
              <a:gd name="connsiteX1" fmla="*/ 8954431 w 8954431"/>
              <a:gd name="connsiteY1" fmla="*/ 2381649 h 3250165"/>
              <a:gd name="connsiteX2" fmla="*/ 8945188 w 8954431"/>
              <a:gd name="connsiteY2" fmla="*/ 29815 h 3250165"/>
              <a:gd name="connsiteX3" fmla="*/ 7649 w 8954431"/>
              <a:gd name="connsiteY3" fmla="*/ 0 h 3250165"/>
              <a:gd name="connsiteX4" fmla="*/ 4505 w 8954431"/>
              <a:gd name="connsiteY4" fmla="*/ 3250165 h 3250165"/>
              <a:gd name="connsiteX0" fmla="*/ 4505 w 8954431"/>
              <a:gd name="connsiteY0" fmla="*/ 3257311 h 3257311"/>
              <a:gd name="connsiteX1" fmla="*/ 8954431 w 8954431"/>
              <a:gd name="connsiteY1" fmla="*/ 2388795 h 3257311"/>
              <a:gd name="connsiteX2" fmla="*/ 8945187 w 8954431"/>
              <a:gd name="connsiteY2" fmla="*/ 0 h 3257311"/>
              <a:gd name="connsiteX3" fmla="*/ 7649 w 8954431"/>
              <a:gd name="connsiteY3" fmla="*/ 7146 h 3257311"/>
              <a:gd name="connsiteX4" fmla="*/ 4505 w 8954431"/>
              <a:gd name="connsiteY4" fmla="*/ 3257311 h 32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4431" h="3257311">
                <a:moveTo>
                  <a:pt x="4505" y="3257311"/>
                </a:moveTo>
                <a:lnTo>
                  <a:pt x="8954431" y="2388795"/>
                </a:lnTo>
                <a:cubicBezTo>
                  <a:pt x="8954431" y="1592530"/>
                  <a:pt x="8945187" y="796265"/>
                  <a:pt x="8945187" y="0"/>
                </a:cubicBezTo>
                <a:lnTo>
                  <a:pt x="7649" y="7146"/>
                </a:lnTo>
                <a:cubicBezTo>
                  <a:pt x="13111" y="1315383"/>
                  <a:pt x="-9151" y="1949074"/>
                  <a:pt x="4505" y="325731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noFill/>
            </a:endParaRPr>
          </a:p>
        </p:txBody>
      </p:sp>
      <p:pic>
        <p:nvPicPr>
          <p:cNvPr id="4" name="Picture 6"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taglin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058988"/>
            <a:ext cx="334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4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Links</a:t>
            </a:r>
          </a:p>
        </p:txBody>
      </p:sp>
    </p:spTree>
    <p:extLst>
      <p:ext uri="{BB962C8B-B14F-4D97-AF65-F5344CB8AC3E}">
        <p14:creationId xmlns:p14="http://schemas.microsoft.com/office/powerpoint/2010/main" val="208368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lkomst med undertitel uden billede">
    <p:spTree>
      <p:nvGrpSpPr>
        <p:cNvPr id="1" name=""/>
        <p:cNvGrpSpPr/>
        <p:nvPr/>
      </p:nvGrpSpPr>
      <p:grpSpPr>
        <a:xfrm>
          <a:off x="0" y="0"/>
          <a:ext cx="0" cy="0"/>
          <a:chOff x="0" y="0"/>
          <a:chExt cx="0" cy="0"/>
        </a:xfrm>
      </p:grpSpPr>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63390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nktopstilling">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2"/>
          </p:nvPr>
        </p:nvSpPr>
        <p:spPr>
          <a:xfrm>
            <a:off x="284522" y="1116698"/>
            <a:ext cx="8535950" cy="1320361"/>
          </a:xfrm>
          <a:prstGeom prst="rect">
            <a:avLst/>
          </a:prstGeom>
          <a:solidFill>
            <a:schemeClr val="bg1"/>
          </a:solid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5" name="Text Placeholder 3"/>
          <p:cNvSpPr>
            <a:spLocks noGrp="1"/>
          </p:cNvSpPr>
          <p:nvPr>
            <p:ph type="body" sz="quarter" idx="10"/>
          </p:nvPr>
        </p:nvSpPr>
        <p:spPr>
          <a:xfrm>
            <a:off x="285853"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66894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1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opstilling + billede">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9"/>
          <p:cNvSpPr>
            <a:spLocks noGrp="1"/>
          </p:cNvSpPr>
          <p:nvPr>
            <p:ph type="body" sz="quarter" idx="12"/>
          </p:nvPr>
        </p:nvSpPr>
        <p:spPr>
          <a:xfrm>
            <a:off x="284522" y="1116698"/>
            <a:ext cx="4647518"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6"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9" name="Picture Placeholder 6"/>
          <p:cNvSpPr>
            <a:spLocks noGrp="1"/>
          </p:cNvSpPr>
          <p:nvPr>
            <p:ph type="pic" sz="quarter" idx="13"/>
          </p:nvPr>
        </p:nvSpPr>
        <p:spPr>
          <a:xfrm>
            <a:off x="4932041" y="1114743"/>
            <a:ext cx="3590571" cy="3556098"/>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Tree>
    <p:extLst>
      <p:ext uri="{BB962C8B-B14F-4D97-AF65-F5344CB8AC3E}">
        <p14:creationId xmlns:p14="http://schemas.microsoft.com/office/powerpoint/2010/main" val="2430630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hvid">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a:spLocks noGrp="1"/>
          </p:cNvSpPr>
          <p:nvPr>
            <p:ph type="body" sz="quarter" idx="10"/>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0" name="Text Placeholder 9"/>
          <p:cNvSpPr>
            <a:spLocks noGrp="1"/>
          </p:cNvSpPr>
          <p:nvPr>
            <p:ph type="body" sz="quarter" idx="12"/>
          </p:nvPr>
        </p:nvSpPr>
        <p:spPr>
          <a:xfrm>
            <a:off x="284522" y="1005576"/>
            <a:ext cx="8535950" cy="636072"/>
          </a:xfrm>
          <a:prstGeom prst="rect">
            <a:avLst/>
          </a:prstGeom>
          <a:solidFill>
            <a:schemeClr val="bg1"/>
          </a:solidFill>
        </p:spPr>
        <p:txBody>
          <a:bodyPr wrap="square" lIns="127000" tIns="127000" rIns="127000" bIns="254000" anchor="t" anchorCtr="0">
            <a:spAutoFit/>
          </a:bodyPr>
          <a:lstStyle>
            <a:lvl1pPr marL="0" indent="0">
              <a:lnSpc>
                <a:spcPct val="120000"/>
              </a:lnSpc>
              <a:buClr>
                <a:srgbClr val="C62247"/>
              </a:buClr>
              <a:buFont typeface="Wingdings" pitchFamily="2" charset="2"/>
              <a:buNone/>
              <a:defRPr sz="1400" baseline="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914400" indent="0">
              <a:buClr>
                <a:srgbClr val="C62247"/>
              </a:buClr>
              <a:buFont typeface="Wingdings" pitchFamily="2" charset="2"/>
              <a:buNone/>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59288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or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23528" y="2949792"/>
            <a:ext cx="8532000" cy="1026114"/>
          </a:xfrm>
          <a:prstGeom prst="rect">
            <a:avLst/>
          </a:prstGeom>
          <a:solidFill>
            <a:schemeClr val="tx1">
              <a:alpha val="70000"/>
            </a:schemeClr>
          </a:solidFill>
        </p:spPr>
        <p:txBody>
          <a:bodyPr lIns="127000" tIns="127000" rIns="127000" bIns="127000">
            <a:noAutofit/>
          </a:bodyPr>
          <a:lstStyle>
            <a:lvl1pPr marL="0" indent="0">
              <a:lnSpc>
                <a:spcPct val="100000"/>
              </a:lnSpc>
              <a:spcBef>
                <a:spcPts val="0"/>
              </a:spcBef>
              <a:buFont typeface="Arial"/>
              <a:buNone/>
              <a:defRPr sz="2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8" name="Text Placeholder 3"/>
          <p:cNvSpPr>
            <a:spLocks noGrp="1"/>
          </p:cNvSpPr>
          <p:nvPr>
            <p:ph type="body" sz="quarter" idx="13"/>
          </p:nvPr>
        </p:nvSpPr>
        <p:spPr>
          <a:xfrm>
            <a:off x="323528" y="3975906"/>
            <a:ext cx="8531780" cy="918102"/>
          </a:xfrm>
          <a:prstGeom prst="rect">
            <a:avLst/>
          </a:prstGeom>
          <a:solidFill>
            <a:schemeClr val="tx1">
              <a:alpha val="70000"/>
            </a:schemeClr>
          </a:solidFill>
        </p:spPr>
        <p:txBody>
          <a:bodyPr lIns="127000" tIns="127000" rIns="127000" bIns="254000">
            <a:noAutofit/>
          </a:bodyPr>
          <a:lstStyle>
            <a:lvl1pPr marL="0" indent="0">
              <a:lnSpc>
                <a:spcPct val="120000"/>
              </a:lnSpc>
              <a:spcBef>
                <a:spcPts val="0"/>
              </a:spcBef>
              <a:buNone/>
              <a:defRPr sz="1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949848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verskrift + bg billede, tekstfelt">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6"/>
          <p:cNvSpPr>
            <a:spLocks noGrp="1"/>
          </p:cNvSpPr>
          <p:nvPr>
            <p:ph type="pic" sz="quarter" idx="11"/>
          </p:nvPr>
        </p:nvSpPr>
        <p:spPr>
          <a:xfrm>
            <a:off x="0" y="0"/>
            <a:ext cx="9144000" cy="5143500"/>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
        <p:nvSpPr>
          <p:cNvPr id="12" name="Text Placeholder 3"/>
          <p:cNvSpPr>
            <a:spLocks noGrp="1"/>
          </p:cNvSpPr>
          <p:nvPr>
            <p:ph type="body" sz="quarter" idx="16"/>
          </p:nvPr>
        </p:nvSpPr>
        <p:spPr>
          <a:xfrm>
            <a:off x="285428" y="3489852"/>
            <a:ext cx="4027416" cy="881162"/>
          </a:xfrm>
          <a:prstGeom prst="rect">
            <a:avLst/>
          </a:prstGeom>
          <a:solidFill>
            <a:schemeClr val="tx1">
              <a:alpha val="70000"/>
            </a:schemeClr>
          </a:solidFill>
        </p:spPr>
        <p:txBody>
          <a:bodyPr lIns="288000" tIns="144000" rIns="252000" bIns="180000">
            <a:spAutoFit/>
          </a:bodyPr>
          <a:lstStyle>
            <a:lvl1pPr marL="0" indent="0">
              <a:buNone/>
              <a:defRPr sz="18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73977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nktopstilling hvi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5" name="Picture 5"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9"/>
          <p:cNvSpPr>
            <a:spLocks noGrp="1"/>
          </p:cNvSpPr>
          <p:nvPr>
            <p:ph type="body" sz="quarter" idx="12"/>
          </p:nvPr>
        </p:nvSpPr>
        <p:spPr>
          <a:xfrm>
            <a:off x="284522" y="1116698"/>
            <a:ext cx="8535950"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5"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13042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lkomst">
    <p:spTree>
      <p:nvGrpSpPr>
        <p:cNvPr id="1" name=""/>
        <p:cNvGrpSpPr/>
        <p:nvPr/>
      </p:nvGrpSpPr>
      <p:grpSpPr>
        <a:xfrm>
          <a:off x="0" y="0"/>
          <a:ext cx="0" cy="0"/>
          <a:chOff x="0" y="0"/>
          <a:chExt cx="0" cy="0"/>
        </a:xfrm>
      </p:grpSpPr>
      <p:pic>
        <p:nvPicPr>
          <p:cNvPr id="3"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6" y="0"/>
            <a:ext cx="7762894" cy="4902268"/>
          </a:xfrm>
          <a:prstGeom prst="rect">
            <a:avLst/>
          </a:prstGeom>
        </p:spPr>
      </p:pic>
      <p:pic>
        <p:nvPicPr>
          <p:cNvPr id="4" name="Picture 4" descr="TI_DK_under_33pro_0812.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3"/>
          <p:cNvSpPr>
            <a:spLocks noGrp="1"/>
          </p:cNvSpPr>
          <p:nvPr>
            <p:ph type="body" sz="quarter" idx="10" hasCustomPrompt="1"/>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r>
              <a:rPr lang="da-DK" b="1" dirty="0"/>
              <a:t>Elektronik- og softwareudvikling i praksis 1 </a:t>
            </a:r>
          </a:p>
        </p:txBody>
      </p:sp>
    </p:spTree>
    <p:extLst>
      <p:ext uri="{BB962C8B-B14F-4D97-AF65-F5344CB8AC3E}">
        <p14:creationId xmlns:p14="http://schemas.microsoft.com/office/powerpoint/2010/main" val="2057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lkomst med undertitel">
    <p:spTree>
      <p:nvGrpSpPr>
        <p:cNvPr id="1" name=""/>
        <p:cNvGrpSpPr/>
        <p:nvPr/>
      </p:nvGrpSpPr>
      <p:grpSpPr>
        <a:xfrm>
          <a:off x="0" y="0"/>
          <a:ext cx="0" cy="0"/>
          <a:chOff x="0" y="0"/>
          <a:chExt cx="0" cy="0"/>
        </a:xfrm>
      </p:grpSpPr>
      <p:pic>
        <p:nvPicPr>
          <p:cNvPr id="4"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217570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err="1"/>
              <a:t>Raspberry</a:t>
            </a:r>
            <a:r>
              <a:rPr lang="da-DK" dirty="0"/>
              <a:t> PI</a:t>
            </a:r>
          </a:p>
        </p:txBody>
      </p:sp>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600" y="987425"/>
            <a:ext cx="6179436" cy="3902314"/>
          </a:xfrm>
          <a:prstGeom prst="rect">
            <a:avLst/>
          </a:prstGeom>
        </p:spPr>
      </p:pic>
    </p:spTree>
    <p:extLst>
      <p:ext uri="{BB962C8B-B14F-4D97-AF65-F5344CB8AC3E}">
        <p14:creationId xmlns:p14="http://schemas.microsoft.com/office/powerpoint/2010/main" val="64706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Program</a:t>
            </a:r>
          </a:p>
        </p:txBody>
      </p:sp>
    </p:spTree>
    <p:extLst>
      <p:ext uri="{BB962C8B-B14F-4D97-AF65-F5344CB8AC3E}">
        <p14:creationId xmlns:p14="http://schemas.microsoft.com/office/powerpoint/2010/main" val="81442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Installering af Rasparien på SD kort</a:t>
            </a:r>
          </a:p>
        </p:txBody>
      </p:sp>
    </p:spTree>
    <p:extLst>
      <p:ext uri="{BB962C8B-B14F-4D97-AF65-F5344CB8AC3E}">
        <p14:creationId xmlns:p14="http://schemas.microsoft.com/office/powerpoint/2010/main" val="32344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Python</a:t>
            </a:r>
          </a:p>
        </p:txBody>
      </p:sp>
    </p:spTree>
    <p:extLst>
      <p:ext uri="{BB962C8B-B14F-4D97-AF65-F5344CB8AC3E}">
        <p14:creationId xmlns:p14="http://schemas.microsoft.com/office/powerpoint/2010/main" val="21527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Måle Projekt – temperatur °C</a:t>
            </a:r>
          </a:p>
        </p:txBody>
      </p:sp>
    </p:spTree>
    <p:extLst>
      <p:ext uri="{BB962C8B-B14F-4D97-AF65-F5344CB8AC3E}">
        <p14:creationId xmlns:p14="http://schemas.microsoft.com/office/powerpoint/2010/main" val="327723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hvid">
    <p:spTree>
      <p:nvGrpSpPr>
        <p:cNvPr id="1" name=""/>
        <p:cNvGrpSpPr/>
        <p:nvPr/>
      </p:nvGrpSpPr>
      <p:grpSpPr>
        <a:xfrm>
          <a:off x="0" y="0"/>
          <a:ext cx="0" cy="0"/>
          <a:chOff x="0" y="0"/>
          <a:chExt cx="0" cy="0"/>
        </a:xfrm>
      </p:grpSpPr>
      <p:sp>
        <p:nvSpPr>
          <p:cNvPr id="2"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3"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led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536" y="609023"/>
            <a:ext cx="6872486" cy="4098898"/>
          </a:xfrm>
          <a:prstGeom prst="rect">
            <a:avLst/>
          </a:prstGeom>
        </p:spPr>
      </p:pic>
    </p:spTree>
    <p:extLst>
      <p:ext uri="{BB962C8B-B14F-4D97-AF65-F5344CB8AC3E}">
        <p14:creationId xmlns:p14="http://schemas.microsoft.com/office/powerpoint/2010/main" val="211856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kreativitet-blu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descr="TI_DK_under_33pro_0812.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99" r:id="rId4"/>
    <p:sldLayoutId id="2147483889" r:id="rId5"/>
    <p:sldLayoutId id="2147483897" r:id="rId6"/>
    <p:sldLayoutId id="2147483895" r:id="rId7"/>
    <p:sldLayoutId id="2147483896" r:id="rId8"/>
    <p:sldLayoutId id="2147483894" r:id="rId9"/>
    <p:sldLayoutId id="2147483898" r:id="rId10"/>
    <p:sldLayoutId id="2147483887" r:id="rId11"/>
    <p:sldLayoutId id="2147483888" r:id="rId12"/>
    <p:sldLayoutId id="2147483882" r:id="rId13"/>
    <p:sldLayoutId id="2147483890" r:id="rId14"/>
    <p:sldLayoutId id="2147483891" r:id="rId15"/>
    <p:sldLayoutId id="2147483883" r:id="rId16"/>
    <p:sldLayoutId id="2147483892" r:id="rId17"/>
    <p:sldLayoutId id="2147483893" r:id="rId18"/>
  </p:sldLayoutIdLst>
  <p:hf hdr="0" ftr="0" dt="0"/>
  <p:txStyles>
    <p:titleStyle>
      <a:lvl1pPr algn="l" rtl="0" eaLnBrk="1" fontAlgn="base" hangingPunct="1">
        <a:spcBef>
          <a:spcPct val="0"/>
        </a:spcBef>
        <a:spcAft>
          <a:spcPct val="0"/>
        </a:spcAft>
        <a:defRPr sz="3600" kern="1200">
          <a:solidFill>
            <a:schemeClr val="bg1"/>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2pPr>
      <a:lvl3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3pPr>
      <a:lvl4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4pPr>
      <a:lvl5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D9D9D9"/>
          </a:solidFill>
          <a:latin typeface="+mn-lt"/>
          <a:ea typeface="MS PGothic" panose="020B0600070205080204" pitchFamily="34" charset="-128"/>
          <a:cs typeface="ＭＳ Ｐゴシック"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D9D9D9"/>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D9D9D9"/>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buildroot.org/" TargetMode="External"/><Relationship Id="rId2" Type="http://schemas.openxmlformats.org/officeDocument/2006/relationships/hyperlink" Target="https://en.wikipedia.org/wiki/Buildroot" TargetMode="Externa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hyperlink" Target="https://cs.stanford.edu/people/karpathy/cnnembed/cnn_embed_full_6k.jpg" TargetMode="Externa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hyperlink" Target="https://learn.microsoft.com/en-us/windows/wsl/" TargetMode="Externa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wikipedia.org/wiki/Raspberry_Pi" TargetMode="Externa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eg"/></Relationships>
</file>

<file path=ppt/slides/_rels/slide127.xml.rels><?xml version="1.0" encoding="UTF-8" standalone="yes"?>
<Relationships xmlns="http://schemas.openxmlformats.org/package/2006/relationships"><Relationship Id="rId3" Type="http://schemas.openxmlformats.org/officeDocument/2006/relationships/hyperlink" Target="https://extranet.dst.dk/pyramide/pyramide.htm#!y=2019&amp;v=2" TargetMode="External"/><Relationship Id="rId2" Type="http://schemas.openxmlformats.org/officeDocument/2006/relationships/hyperlink" Target="https://www.dst.dk/da/Statistik/emner/borgere/befolkning/befolkningstal" TargetMode="Externa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hyperlink" Target="https://www.kaggle.com/models/google/mobilenet-v2" TargetMode="External"/><Relationship Id="rId2" Type="http://schemas.openxmlformats.org/officeDocument/2006/relationships/hyperlink" Target="https://storage.googleapis.com/openimages/web/index.html" TargetMode="Externa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ImageNet" TargetMode="External"/><Relationship Id="rId2" Type="http://schemas.openxmlformats.org/officeDocument/2006/relationships/hyperlink" Target="https://www.tensorflow.org/hub/tutorials/tf2_image_retraining" TargetMode="External"/><Relationship Id="rId1" Type="http://schemas.openxmlformats.org/officeDocument/2006/relationships/slideLayout" Target="../slideLayouts/slideLayout18.xml"/><Relationship Id="rId4" Type="http://schemas.openxmlformats.org/officeDocument/2006/relationships/hyperlink" Target="https://image-net.org/index.php"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mailto:lxh@teknlogisk.dk" TargetMode="Externa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46.xml.rels><?xml version="1.0" encoding="UTF-8" standalone="yes"?>
<Relationships xmlns="http://schemas.openxmlformats.org/package/2006/relationships"><Relationship Id="rId8" Type="http://schemas.openxmlformats.org/officeDocument/2006/relationships/hyperlink" Target="https://colab.research.google.com/" TargetMode="External"/><Relationship Id="rId3" Type="http://schemas.openxmlformats.org/officeDocument/2006/relationships/hyperlink" Target="https://www.tensorflow.org/" TargetMode="External"/><Relationship Id="rId7" Type="http://schemas.openxmlformats.org/officeDocument/2006/relationships/hyperlink" Target="https://www.kaggle.com/" TargetMode="External"/><Relationship Id="rId2" Type="http://schemas.openxmlformats.org/officeDocument/2006/relationships/hyperlink" Target="https://github.com/tillars/ai_kursus" TargetMode="External"/><Relationship Id="rId1" Type="http://schemas.openxmlformats.org/officeDocument/2006/relationships/slideLayout" Target="../slideLayouts/slideLayout18.xml"/><Relationship Id="rId6" Type="http://schemas.openxmlformats.org/officeDocument/2006/relationships/hyperlink" Target="https://tfhub.dev/" TargetMode="External"/><Relationship Id="rId5" Type="http://schemas.openxmlformats.org/officeDocument/2006/relationships/hyperlink" Target="https://www.tensorflow.org/resources/models-datasets" TargetMode="External"/><Relationship Id="rId4" Type="http://schemas.openxmlformats.org/officeDocument/2006/relationships/hyperlink" Target="https://www.tensorflow.org/api_docs/python/tf/keras"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docs.python.org/3/" TargetMode="External"/><Relationship Id="rId7" Type="http://schemas.openxmlformats.org/officeDocument/2006/relationships/hyperlink" Target="https://github.com/ageron/handson-ml2" TargetMode="External"/><Relationship Id="rId2" Type="http://schemas.openxmlformats.org/officeDocument/2006/relationships/hyperlink" Target="https://www.python.org/" TargetMode="External"/><Relationship Id="rId1" Type="http://schemas.openxmlformats.org/officeDocument/2006/relationships/slideLayout" Target="../slideLayouts/slideLayout18.xml"/><Relationship Id="rId6" Type="http://schemas.openxmlformats.org/officeDocument/2006/relationships/hyperlink" Target="https://scikit-learn.org/stable/" TargetMode="External"/><Relationship Id="rId5" Type="http://schemas.openxmlformats.org/officeDocument/2006/relationships/hyperlink" Target="https://numpy.org/" TargetMode="External"/><Relationship Id="rId4" Type="http://schemas.openxmlformats.org/officeDocument/2006/relationships/hyperlink" Target="https://pandas.pydata.org/"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s://kiosk-dot-codelabs-site.appspot.com/codelabs/tensorflow-for-poets/" TargetMode="External"/><Relationship Id="rId7" Type="http://schemas.openxmlformats.org/officeDocument/2006/relationships/hyperlink" Target="https://www2.imm.dtu.dk/pubdb/edoc/imm6956.pdf"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18.xml"/><Relationship Id="rId6" Type="http://schemas.openxmlformats.org/officeDocument/2006/relationships/hyperlink" Target="https://gym.openai.com/" TargetMode="External"/><Relationship Id="rId5" Type="http://schemas.openxmlformats.org/officeDocument/2006/relationships/hyperlink" Target="https://openai.com/blog/emergent-tool-use/" TargetMode="External"/><Relationship Id="rId4" Type="http://schemas.openxmlformats.org/officeDocument/2006/relationships/hyperlink" Target="https://www.tensorflow.org/tutorials/images/transfer_learning_with_hub"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computervisionblog.wordpress.com/2017/03/20/generative-adversarial-networks/" TargetMode="External"/><Relationship Id="rId2" Type="http://schemas.openxmlformats.org/officeDocument/2006/relationships/hyperlink" Target="https://cs.stanford.edu/people/karpathy/cnnembed/"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hyperlink" Target="https://algorithmwatch.org/en/google-vision-racism/" TargetMode="Externa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Anscombe%27s_quartet" TargetMode="Externa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naukri.com/learning/articles/top-10-powerful-python-libraries-for-data-science/" TargetMode="External"/><Relationship Id="rId2" Type="http://schemas.openxmlformats.org/officeDocument/2006/relationships/hyperlink" Target="https://ritza.co/articles/scikit-learn-vs-tensorflow-vs-pytorch-vs-keras/"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s://thepythonguru.com/python-virtualenv-guide/" TargetMode="External"/><Relationship Id="rId2" Type="http://schemas.openxmlformats.org/officeDocument/2006/relationships/hyperlink" Target="https://matplotlib.org/stable/tutorials/introductory/quick_start.html" TargetMode="Externa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s://docs.python-guide.org/" TargetMode="External"/><Relationship Id="rId2" Type="http://schemas.openxmlformats.org/officeDocument/2006/relationships/hyperlink" Target="http://www.cs.put.poznan.pl/csobaniec/software/python/py-qrc.html" TargetMode="External"/><Relationship Id="rId1" Type="http://schemas.openxmlformats.org/officeDocument/2006/relationships/slideLayout" Target="../slideLayouts/slideLayout18.xml"/><Relationship Id="rId5" Type="http://schemas.openxmlformats.org/officeDocument/2006/relationships/hyperlink" Target="https://docs.python.org/3/" TargetMode="External"/><Relationship Id="rId4" Type="http://schemas.openxmlformats.org/officeDocument/2006/relationships/hyperlink" Target="https://www.programiz.com/python-programming#learn-python-tutorial"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en.wikipedia.org/wiki/Guido_van_Rossum" TargetMode="Externa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docs.python.org/3/tutorial/introduction.html#strings" TargetMode="External"/><Relationship Id="rId7" Type="http://schemas.openxmlformats.org/officeDocument/2006/relationships/hyperlink" Target="https://docs.python.org/3/tutorial/datastructures.html#dictionaries" TargetMode="External"/><Relationship Id="rId2" Type="http://schemas.openxmlformats.org/officeDocument/2006/relationships/hyperlink" Target="https://docs.python.org/3/tutorial/introduction.html#numbers" TargetMode="External"/><Relationship Id="rId1" Type="http://schemas.openxmlformats.org/officeDocument/2006/relationships/slideLayout" Target="../slideLayouts/slideLayout18.xml"/><Relationship Id="rId6" Type="http://schemas.openxmlformats.org/officeDocument/2006/relationships/hyperlink" Target="https://docs.python.org/3/tutorial/datastructures.html#sets" TargetMode="External"/><Relationship Id="rId5" Type="http://schemas.openxmlformats.org/officeDocument/2006/relationships/hyperlink" Target="https://docs.python.org/3/tutorial/datastructures.html#tuples-and-sequences" TargetMode="External"/><Relationship Id="rId4" Type="http://schemas.openxmlformats.org/officeDocument/2006/relationships/hyperlink" Target="https://docs.python.org/3/tutorial/introduction.html#lis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hyperlink" Target="https://docs.python.org/3/reference/lexical_analysis.html#operator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hyperlink" Target="https://docs.python.org/3/tutorial/controlflow.html" TargetMode="Externa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hyperlink" Target="https://docs.python.org/3/tutorial/controlflow.html#defining-functions" TargetMode="Externa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hyperlink" Target="https://docs.python.org/3/tutorial/controlflow.html#more-on-defining-functions"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hyperlink" Target="https://docs.python.org/3/tutorial/inputoutput.html#reading-and-writing-files" TargetMode="Externa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hyperlink" Target="https://docs.python.org/3/library/exceptions.html" TargetMode="Externa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hyperlink" Target="http://wiringpi.com/reference/spi-library/" TargetMode="External"/><Relationship Id="rId2" Type="http://schemas.openxmlformats.org/officeDocument/2006/relationships/hyperlink" Target="http://wiringpi.com/pins/special-pin-functions/" TargetMode="External"/><Relationship Id="rId1" Type="http://schemas.openxmlformats.org/officeDocument/2006/relationships/slideLayout" Target="../slideLayouts/slideLayout18.xml"/><Relationship Id="rId4" Type="http://schemas.openxmlformats.org/officeDocument/2006/relationships/hyperlink" Target="https://pypi.org/project/wiringpi/"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https://cs231n.github.io/python-numpy-tutorial/" TargetMode="External"/><Relationship Id="rId1" Type="http://schemas.openxmlformats.org/officeDocument/2006/relationships/slideLayout" Target="../slideLayouts/slideLayout18.xml"/><Relationship Id="rId4" Type="http://schemas.openxmlformats.org/officeDocument/2006/relationships/hyperlink" Target="https://numpy.org/doc/stable/user/quickstart.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a.wikipedia.org/wiki/Docker_(software)" TargetMode="Externa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hyperlink" Target="https://hub.docker.com/r/armindocachada/tensorflow2-opencv4-raspberrypi4/tags" TargetMode="External"/><Relationship Id="rId2" Type="http://schemas.openxmlformats.org/officeDocument/2006/relationships/hyperlink" Target="https://www.docker.com/why-docker/" TargetMode="External"/><Relationship Id="rId1" Type="http://schemas.openxmlformats.org/officeDocument/2006/relationships/slideLayout" Target="../slideLayouts/slideLayout18.xml"/><Relationship Id="rId4" Type="http://schemas.openxmlformats.org/officeDocument/2006/relationships/hyperlink" Target="https://www.docker.com/resources/what-contai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67744" y="3147814"/>
            <a:ext cx="2520280" cy="1591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BFF0A2-8D4C-41B0-A895-B248D8C65DF5}"/>
              </a:ext>
            </a:extLst>
          </p:cNvPr>
          <p:cNvSpPr>
            <a:spLocks noGrp="1"/>
          </p:cNvSpPr>
          <p:nvPr>
            <p:ph type="body" sz="quarter" idx="12"/>
          </p:nvPr>
        </p:nvSpPr>
        <p:spPr>
          <a:xfrm>
            <a:off x="284522" y="1116698"/>
            <a:ext cx="8535950" cy="1431161"/>
          </a:xfrm>
        </p:spPr>
        <p:txBody>
          <a:bodyPr/>
          <a:lstStyle/>
          <a:p>
            <a:r>
              <a:rPr lang="da-DK" dirty="0"/>
              <a:t>Bordet rundt</a:t>
            </a:r>
          </a:p>
          <a:p>
            <a:endParaRPr lang="da-DK" dirty="0"/>
          </a:p>
          <a:p>
            <a:r>
              <a:rPr lang="da-DK" dirty="0"/>
              <a:t>Kendskab til Python, ML/AI, regression?</a:t>
            </a:r>
          </a:p>
        </p:txBody>
      </p:sp>
      <p:sp>
        <p:nvSpPr>
          <p:cNvPr id="3" name="Pladsholder til tekst 2">
            <a:extLst>
              <a:ext uri="{FF2B5EF4-FFF2-40B4-BE49-F238E27FC236}">
                <a16:creationId xmlns:a16="http://schemas.microsoft.com/office/drawing/2014/main" id="{549724E0-25A1-45E0-976E-02ABF710559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099041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0DC2100-4337-4922-8D36-4F4795D1C7F3}"/>
              </a:ext>
            </a:extLst>
          </p:cNvPr>
          <p:cNvSpPr>
            <a:spLocks noGrp="1"/>
          </p:cNvSpPr>
          <p:nvPr>
            <p:ph type="body" sz="quarter" idx="12"/>
          </p:nvPr>
        </p:nvSpPr>
        <p:spPr>
          <a:xfrm>
            <a:off x="284522" y="1116698"/>
            <a:ext cx="8535950" cy="3981603"/>
          </a:xfrm>
        </p:spPr>
        <p:txBody>
          <a:bodyPr/>
          <a:lstStyle/>
          <a:p>
            <a:pPr>
              <a:lnSpc>
                <a:spcPct val="107000"/>
              </a:lnSpc>
              <a:spcBef>
                <a:spcPts val="1200"/>
              </a:spcBef>
            </a:pPr>
            <a:r>
              <a:rPr lang="da-DK" sz="10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 </a:t>
            </a:r>
            <a:r>
              <a:rPr lang="da-DK" sz="1000" b="1" kern="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setup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Run </a:t>
            </a: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kommando</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0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0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DockerFile</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ROM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armindocachada</a:t>
            </a:r>
            <a:r>
              <a:rPr lang="en-US" sz="1000" dirty="0">
                <a:effectLst/>
                <a:latin typeface="Calibri" panose="020F0502020204030204" pitchFamily="34" charset="0"/>
                <a:ea typeface="Calibri" panose="020F0502020204030204" pitchFamily="34" charset="0"/>
                <a:cs typeface="Times New Roman" panose="02020603050405020304" pitchFamily="18" charset="0"/>
              </a:rPr>
              <a:t>/tensorflow2-opencv4-raspberrypi4:2.2_4.5.0 AS base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FROM base as build</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--allow-</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releaseinfo</a:t>
            </a:r>
            <a:r>
              <a:rPr lang="en-US" sz="1000" dirty="0">
                <a:effectLst/>
                <a:latin typeface="Calibri" panose="020F0502020204030204" pitchFamily="34" charset="0"/>
                <a:ea typeface="Calibri" panose="020F0502020204030204" pitchFamily="34" charset="0"/>
                <a:cs typeface="Times New Roman" panose="02020603050405020304" pitchFamily="18" charset="0"/>
              </a:rPr>
              <a:t>-change update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upgrade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python3 -m pip install --upgrade pip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python3-pandas</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python3-sklearn python3-sklearn-lib</a:t>
            </a:r>
            <a:endParaRPr lang="da-DK"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mc</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C764B95-A639-4954-9BE0-D4F1D6897B5A}"/>
              </a:ext>
            </a:extLst>
          </p:cNvPr>
          <p:cNvSpPr>
            <a:spLocks noGrp="1"/>
          </p:cNvSpPr>
          <p:nvPr>
            <p:ph type="body" sz="quarter" idx="10"/>
          </p:nvPr>
        </p:nvSpPr>
        <p:spPr/>
        <p:txBody>
          <a:bodyPr/>
          <a:lstStyle/>
          <a:p>
            <a:r>
              <a:rPr lang="da-DK" dirty="0"/>
              <a:t>Kursus-</a:t>
            </a:r>
            <a:r>
              <a:rPr lang="da-DK" dirty="0" err="1"/>
              <a:t>setup</a:t>
            </a:r>
            <a:endParaRPr lang="da-DK" dirty="0"/>
          </a:p>
        </p:txBody>
      </p:sp>
    </p:spTree>
    <p:extLst>
      <p:ext uri="{BB962C8B-B14F-4D97-AF65-F5344CB8AC3E}">
        <p14:creationId xmlns:p14="http://schemas.microsoft.com/office/powerpoint/2010/main" val="3795181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6FCB1AD1-F44D-2BA1-A606-CC2579458275}"/>
              </a:ext>
            </a:extLst>
          </p:cNvPr>
          <p:cNvSpPr>
            <a:spLocks noGrp="1"/>
          </p:cNvSpPr>
          <p:nvPr>
            <p:ph type="body" sz="quarter" idx="10"/>
          </p:nvPr>
        </p:nvSpPr>
        <p:spPr/>
        <p:txBody>
          <a:bodyPr/>
          <a:lstStyle/>
          <a:p>
            <a:r>
              <a:rPr lang="da-DK" dirty="0"/>
              <a:t>Opgave - Titanic</a:t>
            </a:r>
          </a:p>
        </p:txBody>
      </p:sp>
      <p:pic>
        <p:nvPicPr>
          <p:cNvPr id="7" name="Billede 6">
            <a:extLst>
              <a:ext uri="{FF2B5EF4-FFF2-40B4-BE49-F238E27FC236}">
                <a16:creationId xmlns:a16="http://schemas.microsoft.com/office/drawing/2014/main" id="{4B7341A2-CFB2-8475-9616-EC761D2F3E72}"/>
              </a:ext>
            </a:extLst>
          </p:cNvPr>
          <p:cNvPicPr>
            <a:picLocks noChangeAspect="1"/>
          </p:cNvPicPr>
          <p:nvPr/>
        </p:nvPicPr>
        <p:blipFill>
          <a:blip r:embed="rId2"/>
          <a:stretch>
            <a:fillRect/>
          </a:stretch>
        </p:blipFill>
        <p:spPr>
          <a:xfrm>
            <a:off x="698967" y="915566"/>
            <a:ext cx="7031674" cy="3960440"/>
          </a:xfrm>
          <a:prstGeom prst="rect">
            <a:avLst/>
          </a:prstGeom>
        </p:spPr>
      </p:pic>
    </p:spTree>
    <p:extLst>
      <p:ext uri="{BB962C8B-B14F-4D97-AF65-F5344CB8AC3E}">
        <p14:creationId xmlns:p14="http://schemas.microsoft.com/office/powerpoint/2010/main" val="27395023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37EF4C9-39E9-C598-208C-F1A99A2FE056}"/>
              </a:ext>
            </a:extLst>
          </p:cNvPr>
          <p:cNvSpPr>
            <a:spLocks noGrp="1"/>
          </p:cNvSpPr>
          <p:nvPr>
            <p:ph type="body" sz="quarter" idx="12"/>
          </p:nvPr>
        </p:nvSpPr>
        <p:spPr>
          <a:xfrm>
            <a:off x="284522" y="1116698"/>
            <a:ext cx="8535950" cy="2788456"/>
          </a:xfrm>
        </p:spPr>
        <p:txBody>
          <a:bodyPr/>
          <a:lstStyle/>
          <a:p>
            <a:r>
              <a:rPr lang="da-DK" sz="1100" dirty="0"/>
              <a:t>VARIABLE DESCRIPTIONS </a:t>
            </a:r>
          </a:p>
          <a:p>
            <a:r>
              <a:rPr lang="da-DK" sz="1100" dirty="0" err="1"/>
              <a:t>Pclass</a:t>
            </a:r>
            <a:r>
              <a:rPr lang="da-DK" sz="1100" dirty="0"/>
              <a:t> </a:t>
            </a:r>
            <a:r>
              <a:rPr lang="da-DK" sz="1100" dirty="0" err="1"/>
              <a:t>Passenger</a:t>
            </a:r>
            <a:r>
              <a:rPr lang="da-DK" sz="1100" dirty="0"/>
              <a:t> Class (1 = 1st; 2 = 2nd; 3 = 3rd) </a:t>
            </a:r>
          </a:p>
          <a:p>
            <a:r>
              <a:rPr lang="da-DK" sz="1100" dirty="0" err="1"/>
              <a:t>survival</a:t>
            </a:r>
            <a:r>
              <a:rPr lang="da-DK" sz="1100" dirty="0"/>
              <a:t> </a:t>
            </a:r>
            <a:r>
              <a:rPr lang="da-DK" sz="1100" dirty="0" err="1"/>
              <a:t>Survival</a:t>
            </a:r>
            <a:r>
              <a:rPr lang="da-DK" sz="1100" dirty="0"/>
              <a:t> (0 = No; 1 = Yes) </a:t>
            </a:r>
          </a:p>
          <a:p>
            <a:r>
              <a:rPr lang="da-DK" sz="1100" dirty="0" err="1"/>
              <a:t>name</a:t>
            </a:r>
            <a:r>
              <a:rPr lang="da-DK" sz="1100" dirty="0"/>
              <a:t> </a:t>
            </a:r>
            <a:r>
              <a:rPr lang="da-DK" sz="1100" dirty="0" err="1"/>
              <a:t>Name</a:t>
            </a:r>
            <a:r>
              <a:rPr lang="da-DK" sz="1100" dirty="0"/>
              <a:t> </a:t>
            </a:r>
          </a:p>
          <a:p>
            <a:r>
              <a:rPr lang="da-DK" sz="1100" dirty="0"/>
              <a:t>sex </a:t>
            </a:r>
            <a:r>
              <a:rPr lang="da-DK" sz="1100" dirty="0" err="1"/>
              <a:t>Sex</a:t>
            </a:r>
            <a:r>
              <a:rPr lang="da-DK" sz="1100" dirty="0"/>
              <a:t> </a:t>
            </a:r>
          </a:p>
          <a:p>
            <a:r>
              <a:rPr lang="da-DK" sz="1100" dirty="0"/>
              <a:t>age </a:t>
            </a:r>
            <a:r>
              <a:rPr lang="da-DK" sz="1100" dirty="0" err="1"/>
              <a:t>Age</a:t>
            </a:r>
            <a:r>
              <a:rPr lang="da-DK" sz="1100" dirty="0"/>
              <a:t> </a:t>
            </a:r>
          </a:p>
          <a:p>
            <a:r>
              <a:rPr lang="da-DK" sz="1100" dirty="0" err="1"/>
              <a:t>sibsp</a:t>
            </a:r>
            <a:r>
              <a:rPr lang="da-DK" sz="1100" dirty="0"/>
              <a:t> </a:t>
            </a:r>
            <a:r>
              <a:rPr lang="da-DK" sz="1100" dirty="0" err="1"/>
              <a:t>Number</a:t>
            </a:r>
            <a:r>
              <a:rPr lang="da-DK" sz="1100" dirty="0"/>
              <a:t> of </a:t>
            </a:r>
            <a:r>
              <a:rPr lang="da-DK" sz="1100" dirty="0" err="1"/>
              <a:t>Siblings</a:t>
            </a:r>
            <a:r>
              <a:rPr lang="da-DK" sz="1100" dirty="0"/>
              <a:t>/</a:t>
            </a:r>
            <a:r>
              <a:rPr lang="da-DK" sz="1100" dirty="0" err="1"/>
              <a:t>Spouses</a:t>
            </a:r>
            <a:r>
              <a:rPr lang="da-DK" sz="1100" dirty="0"/>
              <a:t> </a:t>
            </a:r>
            <a:r>
              <a:rPr lang="da-DK" sz="1100" dirty="0" err="1"/>
              <a:t>Aboard</a:t>
            </a:r>
            <a:r>
              <a:rPr lang="da-DK" sz="1100" dirty="0"/>
              <a:t> (ombord)</a:t>
            </a:r>
          </a:p>
          <a:p>
            <a:r>
              <a:rPr lang="da-DK" sz="1100" dirty="0" err="1"/>
              <a:t>parch</a:t>
            </a:r>
            <a:r>
              <a:rPr lang="da-DK" sz="1100" dirty="0"/>
              <a:t> </a:t>
            </a:r>
            <a:r>
              <a:rPr lang="da-DK" sz="1100" dirty="0" err="1"/>
              <a:t>Number</a:t>
            </a:r>
            <a:r>
              <a:rPr lang="da-DK" sz="1100" dirty="0"/>
              <a:t> of </a:t>
            </a:r>
            <a:r>
              <a:rPr lang="da-DK" sz="1100" dirty="0" err="1"/>
              <a:t>Parents</a:t>
            </a:r>
            <a:r>
              <a:rPr lang="da-DK" sz="1100" dirty="0"/>
              <a:t>/</a:t>
            </a:r>
            <a:r>
              <a:rPr lang="da-DK" sz="1100" dirty="0" err="1"/>
              <a:t>Children</a:t>
            </a:r>
            <a:r>
              <a:rPr lang="da-DK" sz="1100" dirty="0"/>
              <a:t> </a:t>
            </a:r>
            <a:r>
              <a:rPr lang="da-DK" sz="1100" dirty="0" err="1"/>
              <a:t>Aboard</a:t>
            </a:r>
            <a:r>
              <a:rPr lang="da-DK" sz="1100" dirty="0"/>
              <a:t> (ombord)</a:t>
            </a:r>
          </a:p>
          <a:p>
            <a:r>
              <a:rPr lang="da-DK" sz="1100" dirty="0" err="1"/>
              <a:t>ticket</a:t>
            </a:r>
            <a:r>
              <a:rPr lang="da-DK" sz="1100" dirty="0"/>
              <a:t> </a:t>
            </a:r>
            <a:r>
              <a:rPr lang="da-DK" sz="1100" dirty="0" err="1"/>
              <a:t>Ticket</a:t>
            </a:r>
            <a:r>
              <a:rPr lang="da-DK" sz="1100" dirty="0"/>
              <a:t> </a:t>
            </a:r>
            <a:r>
              <a:rPr lang="da-DK" sz="1100" dirty="0" err="1"/>
              <a:t>Number</a:t>
            </a:r>
            <a:r>
              <a:rPr lang="da-DK" sz="1100" dirty="0"/>
              <a:t> </a:t>
            </a:r>
          </a:p>
          <a:p>
            <a:r>
              <a:rPr lang="da-DK" sz="1100" dirty="0"/>
              <a:t>fare </a:t>
            </a:r>
            <a:r>
              <a:rPr lang="da-DK" sz="1100" dirty="0" err="1"/>
              <a:t>Passenger</a:t>
            </a:r>
            <a:r>
              <a:rPr lang="da-DK" sz="1100" dirty="0"/>
              <a:t> Fare (British </a:t>
            </a:r>
            <a:r>
              <a:rPr lang="da-DK" sz="1100" dirty="0" err="1"/>
              <a:t>pound</a:t>
            </a:r>
            <a:r>
              <a:rPr lang="da-DK" sz="1100" dirty="0"/>
              <a:t>) (billetpris)</a:t>
            </a:r>
          </a:p>
          <a:p>
            <a:r>
              <a:rPr lang="da-DK" sz="1100" dirty="0" err="1"/>
              <a:t>cabin</a:t>
            </a:r>
            <a:r>
              <a:rPr lang="da-DK" sz="1100" dirty="0"/>
              <a:t> </a:t>
            </a:r>
            <a:r>
              <a:rPr lang="da-DK" sz="1100" dirty="0" err="1"/>
              <a:t>Cabin</a:t>
            </a:r>
            <a:r>
              <a:rPr lang="da-DK" sz="1100" dirty="0"/>
              <a:t> </a:t>
            </a:r>
          </a:p>
          <a:p>
            <a:r>
              <a:rPr lang="da-DK" sz="1100" dirty="0" err="1"/>
              <a:t>embarked</a:t>
            </a:r>
            <a:r>
              <a:rPr lang="da-DK" sz="1100" dirty="0"/>
              <a:t> Port of </a:t>
            </a:r>
            <a:r>
              <a:rPr lang="da-DK" sz="1100" dirty="0" err="1"/>
              <a:t>Embarkation</a:t>
            </a:r>
            <a:r>
              <a:rPr lang="da-DK" sz="1100" dirty="0"/>
              <a:t> (C = </a:t>
            </a:r>
            <a:r>
              <a:rPr lang="da-DK" sz="1100" dirty="0" err="1"/>
              <a:t>Cherbourg</a:t>
            </a:r>
            <a:r>
              <a:rPr lang="da-DK" sz="1100" dirty="0"/>
              <a:t>; Q = </a:t>
            </a:r>
            <a:r>
              <a:rPr lang="da-DK" sz="1100" dirty="0" err="1"/>
              <a:t>Queenstown</a:t>
            </a:r>
            <a:r>
              <a:rPr lang="da-DK" sz="1100" dirty="0"/>
              <a:t>; S = Southampton) (indskibningsnavn)</a:t>
            </a:r>
          </a:p>
        </p:txBody>
      </p:sp>
      <p:sp>
        <p:nvSpPr>
          <p:cNvPr id="3" name="Pladsholder til tekst 2">
            <a:extLst>
              <a:ext uri="{FF2B5EF4-FFF2-40B4-BE49-F238E27FC236}">
                <a16:creationId xmlns:a16="http://schemas.microsoft.com/office/drawing/2014/main" id="{179FAF0F-CD5A-BB62-256B-6C08A439251D}"/>
              </a:ext>
            </a:extLst>
          </p:cNvPr>
          <p:cNvSpPr>
            <a:spLocks noGrp="1"/>
          </p:cNvSpPr>
          <p:nvPr>
            <p:ph type="body" sz="quarter" idx="10"/>
          </p:nvPr>
        </p:nvSpPr>
        <p:spPr/>
        <p:txBody>
          <a:bodyPr/>
          <a:lstStyle/>
          <a:p>
            <a:r>
              <a:rPr lang="da-DK" dirty="0"/>
              <a:t>Data</a:t>
            </a:r>
          </a:p>
        </p:txBody>
      </p:sp>
    </p:spTree>
    <p:extLst>
      <p:ext uri="{BB962C8B-B14F-4D97-AF65-F5344CB8AC3E}">
        <p14:creationId xmlns:p14="http://schemas.microsoft.com/office/powerpoint/2010/main" val="1841996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4559342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856E0BB-0480-A3EC-0CF3-359B212937B8}"/>
              </a:ext>
            </a:extLst>
          </p:cNvPr>
          <p:cNvSpPr>
            <a:spLocks noGrp="1"/>
          </p:cNvSpPr>
          <p:nvPr>
            <p:ph type="body" sz="quarter" idx="12"/>
          </p:nvPr>
        </p:nvSpPr>
        <p:spPr>
          <a:xfrm>
            <a:off x="284522" y="1116698"/>
            <a:ext cx="8535950" cy="4090351"/>
          </a:xfrm>
        </p:spPr>
        <p:txBody>
          <a:bodyPr/>
          <a:lstStyle/>
          <a:p>
            <a:r>
              <a:rPr lang="da-DK" altLang="da-DK" sz="2000" dirty="0">
                <a:latin typeface="+mn-lt"/>
                <a:ea typeface="MS PGothic" panose="020B0600070205080204" pitchFamily="34" charset="-128"/>
              </a:rPr>
              <a:t>Lille hjemmeopgave til i morgen – opret login på </a:t>
            </a:r>
          </a:p>
          <a:p>
            <a:endParaRPr lang="da-DK" altLang="da-DK" dirty="0">
              <a:latin typeface="+mn-lt"/>
              <a:ea typeface="MS PGothic" panose="020B0600070205080204" pitchFamily="34" charset="-128"/>
            </a:endParaRPr>
          </a:p>
          <a:p>
            <a:r>
              <a:rPr lang="da-DK" altLang="da-DK" sz="3600" dirty="0">
                <a:latin typeface="+mn-lt"/>
                <a:ea typeface="MS PGothic" panose="020B0600070205080204" pitchFamily="34" charset="-128"/>
                <a:hlinkClick r:id="rId2"/>
              </a:rPr>
              <a:t>https://colab.research.google.com/</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Send gerne en mail til:</a:t>
            </a:r>
          </a:p>
          <a:p>
            <a:r>
              <a:rPr lang="da-DK" altLang="da-DK" sz="3600">
                <a:latin typeface="+mn-lt"/>
                <a:ea typeface="MS PGothic" panose="020B0600070205080204" pitchFamily="34" charset="-128"/>
              </a:rPr>
              <a:t>lxh@teknologisk.dk</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Medbring gerne egen PC i morgen</a:t>
            </a:r>
          </a:p>
          <a:p>
            <a:endParaRPr lang="da-DK" dirty="0"/>
          </a:p>
        </p:txBody>
      </p:sp>
      <p:sp>
        <p:nvSpPr>
          <p:cNvPr id="3" name="Pladsholder til tekst 2">
            <a:extLst>
              <a:ext uri="{FF2B5EF4-FFF2-40B4-BE49-F238E27FC236}">
                <a16:creationId xmlns:a16="http://schemas.microsoft.com/office/drawing/2014/main" id="{9382F702-A0AD-967E-F459-227D4BF7099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31030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42EAED5-2180-4136-8FFC-B5727C848C61}"/>
              </a:ext>
            </a:extLst>
          </p:cNvPr>
          <p:cNvSpPr>
            <a:spLocks noGrp="1"/>
          </p:cNvSpPr>
          <p:nvPr>
            <p:ph type="body" sz="quarter" idx="12"/>
          </p:nvPr>
        </p:nvSpPr>
        <p:spPr>
          <a:xfrm>
            <a:off x="269616" y="1491629"/>
            <a:ext cx="8535950" cy="2477601"/>
          </a:xfrm>
        </p:spPr>
        <p:txBody>
          <a:bodyPr/>
          <a:lstStyle/>
          <a:p>
            <a:r>
              <a:rPr lang="da-DK" dirty="0">
                <a:hlinkClick r:id="rId2"/>
              </a:rPr>
              <a:t>https://learn.microsoft.com/en-us/windows/ai/windows-ml/what-is-a-machine-learning-model</a:t>
            </a:r>
          </a:p>
          <a:p>
            <a:endParaRPr lang="da-DK" dirty="0">
              <a:hlinkClick r:id="rId2"/>
            </a:endParaRPr>
          </a:p>
          <a:p>
            <a:r>
              <a:rPr lang="da-DK" dirty="0">
                <a:hlinkClick r:id="rId2"/>
              </a:rPr>
              <a:t>https://colab.research.google.com/</a:t>
            </a:r>
            <a:endParaRPr lang="da-DK" dirty="0"/>
          </a:p>
          <a:p>
            <a:endParaRPr lang="da-DK" dirty="0"/>
          </a:p>
          <a:p>
            <a:r>
              <a:rPr lang="da-DK" dirty="0"/>
              <a:t>Hvad er </a:t>
            </a:r>
            <a:r>
              <a:rPr lang="da-DK" dirty="0" err="1"/>
              <a:t>Colab</a:t>
            </a:r>
            <a:r>
              <a:rPr lang="da-DK" dirty="0"/>
              <a:t>?</a:t>
            </a:r>
          </a:p>
        </p:txBody>
      </p:sp>
      <p:sp>
        <p:nvSpPr>
          <p:cNvPr id="3" name="Pladsholder til tekst 2">
            <a:extLst>
              <a:ext uri="{FF2B5EF4-FFF2-40B4-BE49-F238E27FC236}">
                <a16:creationId xmlns:a16="http://schemas.microsoft.com/office/drawing/2014/main" id="{1D7403E6-BFD3-4049-9945-0BB3CF6ED21B}"/>
              </a:ext>
            </a:extLst>
          </p:cNvPr>
          <p:cNvSpPr>
            <a:spLocks noGrp="1"/>
          </p:cNvSpPr>
          <p:nvPr>
            <p:ph type="body" sz="quarter" idx="10"/>
          </p:nvPr>
        </p:nvSpPr>
        <p:spPr>
          <a:xfrm>
            <a:off x="285852" y="204080"/>
            <a:ext cx="7048500" cy="1287549"/>
          </a:xfrm>
        </p:spPr>
        <p:txBody>
          <a:bodyPr/>
          <a:lstStyle/>
          <a:p>
            <a:r>
              <a:rPr lang="da-DK" sz="6000" dirty="0"/>
              <a:t>Dag 2</a:t>
            </a:r>
          </a:p>
        </p:txBody>
      </p:sp>
    </p:spTree>
    <p:extLst>
      <p:ext uri="{BB962C8B-B14F-4D97-AF65-F5344CB8AC3E}">
        <p14:creationId xmlns:p14="http://schemas.microsoft.com/office/powerpoint/2010/main" val="2789174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4396118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968EC8B-27C0-4DC4-A38F-C81433AC6108}"/>
              </a:ext>
            </a:extLst>
          </p:cNvPr>
          <p:cNvPicPr>
            <a:picLocks noChangeAspect="1"/>
          </p:cNvPicPr>
          <p:nvPr/>
        </p:nvPicPr>
        <p:blipFill rotWithShape="1">
          <a:blip r:embed="rId2"/>
          <a:srcRect l="50022" t="49838" r="12752" b="8833"/>
          <a:stretch/>
        </p:blipFill>
        <p:spPr bwMode="auto">
          <a:xfrm>
            <a:off x="3347864" y="1256189"/>
            <a:ext cx="5629275" cy="341757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6EF6C0E6-6482-48DD-9E75-5D86A3BEAF07}"/>
              </a:ext>
            </a:extLst>
          </p:cNvPr>
          <p:cNvSpPr>
            <a:spLocks noGrp="1"/>
          </p:cNvSpPr>
          <p:nvPr>
            <p:ph type="body" sz="quarter" idx="12"/>
          </p:nvPr>
        </p:nvSpPr>
        <p:spPr>
          <a:xfrm>
            <a:off x="284522" y="1116698"/>
            <a:ext cx="8535950" cy="1431161"/>
          </a:xfrm>
        </p:spPr>
        <p:txBody>
          <a:bodyPr/>
          <a:lstStyle/>
          <a:p>
            <a:r>
              <a:rPr lang="da-DK" dirty="0"/>
              <a:t>Her bliver data vigtige</a:t>
            </a:r>
          </a:p>
          <a:p>
            <a:r>
              <a:rPr lang="da-DK" dirty="0"/>
              <a:t>Dårlige data = dårlig trænet model</a:t>
            </a:r>
          </a:p>
          <a:p>
            <a:r>
              <a:rPr lang="da-DK" dirty="0"/>
              <a:t>-- og omvendt</a:t>
            </a:r>
          </a:p>
        </p:txBody>
      </p:sp>
      <p:sp>
        <p:nvSpPr>
          <p:cNvPr id="3" name="Pladsholder til tekst 2">
            <a:extLst>
              <a:ext uri="{FF2B5EF4-FFF2-40B4-BE49-F238E27FC236}">
                <a16:creationId xmlns:a16="http://schemas.microsoft.com/office/drawing/2014/main" id="{A08286F1-82C6-4FB0-A3C8-ED393BA05039}"/>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2838089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6DF021B-20A1-4FC1-9C2F-7B913CD78BFD}"/>
              </a:ext>
            </a:extLst>
          </p:cNvPr>
          <p:cNvPicPr>
            <a:picLocks noChangeAspect="1"/>
          </p:cNvPicPr>
          <p:nvPr/>
        </p:nvPicPr>
        <p:blipFill rotWithShape="1">
          <a:blip r:embed="rId2"/>
          <a:srcRect l="12464" t="14891" r="50310" b="53201"/>
          <a:stretch/>
        </p:blipFill>
        <p:spPr bwMode="auto">
          <a:xfrm>
            <a:off x="3799436" y="1923678"/>
            <a:ext cx="5080000" cy="23812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0E4285D3-5E4A-4A50-84AD-2705C17BB321}"/>
              </a:ext>
            </a:extLst>
          </p:cNvPr>
          <p:cNvSpPr>
            <a:spLocks noGrp="1"/>
          </p:cNvSpPr>
          <p:nvPr>
            <p:ph type="body" sz="quarter" idx="12"/>
          </p:nvPr>
        </p:nvSpPr>
        <p:spPr>
          <a:xfrm>
            <a:off x="284522" y="1116698"/>
            <a:ext cx="8535950" cy="2169825"/>
          </a:xfrm>
        </p:spPr>
        <p:txBody>
          <a:bodyPr/>
          <a:lstStyle/>
          <a:p>
            <a:r>
              <a:rPr lang="da-DK" dirty="0"/>
              <a:t>Automatisering af ML systemet</a:t>
            </a:r>
          </a:p>
          <a:p>
            <a:r>
              <a:rPr lang="da-DK" dirty="0"/>
              <a:t>Nye tilførte data</a:t>
            </a:r>
          </a:p>
          <a:p>
            <a:r>
              <a:rPr lang="da-DK" dirty="0"/>
              <a:t>Faldgrupper?</a:t>
            </a:r>
          </a:p>
          <a:p>
            <a:r>
              <a:rPr lang="da-DK" dirty="0"/>
              <a:t>Fejl på sensorer?</a:t>
            </a:r>
          </a:p>
          <a:p>
            <a:r>
              <a:rPr lang="da-DK" dirty="0"/>
              <a:t>Huller i data?</a:t>
            </a:r>
          </a:p>
        </p:txBody>
      </p:sp>
      <p:sp>
        <p:nvSpPr>
          <p:cNvPr id="3" name="Pladsholder til tekst 2">
            <a:extLst>
              <a:ext uri="{FF2B5EF4-FFF2-40B4-BE49-F238E27FC236}">
                <a16:creationId xmlns:a16="http://schemas.microsoft.com/office/drawing/2014/main" id="{9A0CE4CD-47AD-4F21-9875-E660BA3A2C14}"/>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142935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724C144-4C1D-4388-A729-00A29041A6DE}"/>
              </a:ext>
            </a:extLst>
          </p:cNvPr>
          <p:cNvSpPr>
            <a:spLocks noGrp="1"/>
          </p:cNvSpPr>
          <p:nvPr>
            <p:ph type="body" sz="quarter" idx="12"/>
          </p:nvPr>
        </p:nvSpPr>
        <p:spPr>
          <a:xfrm>
            <a:off x="284522" y="1116698"/>
            <a:ext cx="8535950" cy="4656659"/>
          </a:xfrm>
        </p:spPr>
        <p:txBody>
          <a:bodyPr/>
          <a:lstStyle/>
          <a:p>
            <a:r>
              <a:rPr lang="da-DK" sz="4000" dirty="0" err="1">
                <a:effectLst/>
                <a:latin typeface="Calibri" panose="020F0502020204030204" pitchFamily="34" charset="0"/>
                <a:ea typeface="Times New Roman" panose="02020603050405020304" pitchFamily="18" charset="0"/>
                <a:cs typeface="Calibri" panose="020F0502020204030204" pitchFamily="34" charset="0"/>
              </a:rPr>
              <a:t>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Unsupervised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Calibri" panose="020F0502020204030204" pitchFamily="34" charset="0"/>
                <a:cs typeface="Calibri" panose="020F0502020204030204" pitchFamily="34" charset="0"/>
              </a:rPr>
              <a:t>Semisupervised</a:t>
            </a:r>
            <a:endParaRPr lang="da-DK" sz="4000" dirty="0">
              <a:latin typeface="Calibri" panose="020F0502020204030204" pitchFamily="34" charset="0"/>
              <a:ea typeface="Calibri" panose="020F0502020204030204" pitchFamily="34"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Reinforcement</a:t>
            </a:r>
            <a:r>
              <a:rPr lang="da-DK" sz="4000" dirty="0">
                <a:effectLst/>
                <a:latin typeface="Calibri" panose="020F0502020204030204" pitchFamily="34" charset="0"/>
                <a:ea typeface="Times New Roman" panose="02020603050405020304" pitchFamily="18" charset="0"/>
                <a:cs typeface="Calibri" panose="020F0502020204030204" pitchFamily="34" charset="0"/>
              </a:rPr>
              <a:t> Learning</a:t>
            </a:r>
          </a:p>
          <a:p>
            <a:r>
              <a:rPr lang="da-DK" sz="4000" dirty="0">
                <a:effectLst/>
                <a:latin typeface="Calibri" panose="020F0502020204030204" pitchFamily="34" charset="0"/>
                <a:ea typeface="Times New Roman" panose="02020603050405020304" pitchFamily="18" charset="0"/>
                <a:cs typeface="Calibri" panose="020F0502020204030204" pitchFamily="34" charset="0"/>
              </a:rPr>
              <a:t>Transfer Learning</a:t>
            </a:r>
          </a:p>
          <a:p>
            <a:endParaRPr lang="da-DK"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A991038-445A-4669-A3B5-8CF2DB76AF6A}"/>
              </a:ext>
            </a:extLst>
          </p:cNvPr>
          <p:cNvSpPr>
            <a:spLocks noGrp="1"/>
          </p:cNvSpPr>
          <p:nvPr>
            <p:ph type="body" sz="quarter" idx="10"/>
          </p:nvPr>
        </p:nvSpPr>
        <p:spPr/>
        <p:txBody>
          <a:bodyPr/>
          <a:lstStyle/>
          <a:p>
            <a:r>
              <a:rPr lang="da-DK" dirty="0"/>
              <a:t>Valg af metoder</a:t>
            </a:r>
          </a:p>
        </p:txBody>
      </p:sp>
    </p:spTree>
    <p:extLst>
      <p:ext uri="{BB962C8B-B14F-4D97-AF65-F5344CB8AC3E}">
        <p14:creationId xmlns:p14="http://schemas.microsoft.com/office/powerpoint/2010/main" val="219644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123932"/>
          </a:xfrm>
        </p:spPr>
        <p:txBody>
          <a:bodyPr/>
          <a:lstStyle/>
          <a:p>
            <a:r>
              <a:rPr lang="da-DK" sz="1000" dirty="0" err="1"/>
              <a:t>Toolchain</a:t>
            </a:r>
            <a:endParaRPr lang="da-DK" sz="1000" dirty="0"/>
          </a:p>
          <a:p>
            <a:r>
              <a:rPr lang="da-DK" sz="1000" dirty="0"/>
              <a:t>Memory-</a:t>
            </a:r>
            <a:r>
              <a:rPr lang="da-DK" sz="1000" dirty="0" err="1"/>
              <a:t>Map</a:t>
            </a:r>
            <a:endParaRPr lang="da-DK" sz="1000" dirty="0"/>
          </a:p>
          <a:p>
            <a:r>
              <a:rPr lang="da-DK" sz="1000" dirty="0">
                <a:hlinkClick r:id="rId2"/>
              </a:rPr>
              <a:t>https://en.wikipedia.org/wiki/Buildroot</a:t>
            </a:r>
            <a:endParaRPr lang="da-DK" sz="1000" dirty="0"/>
          </a:p>
          <a:p>
            <a:r>
              <a:rPr lang="da-DK" sz="1000" dirty="0">
                <a:hlinkClick r:id="rId3"/>
              </a:rPr>
              <a:t>https://buildroot.org/</a:t>
            </a:r>
            <a:endParaRPr lang="da-DK" sz="1000" dirty="0"/>
          </a:p>
          <a:p>
            <a:endParaRPr lang="da-DK" sz="1000" dirty="0"/>
          </a:p>
          <a:p>
            <a:r>
              <a:rPr lang="da-DK" sz="1000" dirty="0" err="1"/>
              <a:t>Buildroot</a:t>
            </a:r>
            <a:endParaRPr lang="da-DK" sz="1000" dirty="0"/>
          </a:p>
          <a:p>
            <a:r>
              <a:rPr lang="da-DK" sz="1000" dirty="0"/>
              <a:t>Filsystem, </a:t>
            </a:r>
            <a:r>
              <a:rPr lang="da-DK" sz="1000" dirty="0" err="1"/>
              <a:t>linux</a:t>
            </a:r>
            <a:r>
              <a:rPr lang="da-DK" sz="1000" dirty="0"/>
              <a:t> kerne og </a:t>
            </a:r>
            <a:r>
              <a:rPr lang="da-DK" sz="1000" dirty="0" err="1"/>
              <a:t>bootloader</a:t>
            </a:r>
            <a:endParaRPr lang="da-DK" sz="1000" dirty="0"/>
          </a:p>
          <a:p>
            <a:endParaRPr lang="da-DK" sz="1000" dirty="0"/>
          </a:p>
          <a:p>
            <a:r>
              <a:rPr lang="da-DK" sz="1000" dirty="0"/>
              <a:t>PLUS</a:t>
            </a:r>
          </a:p>
          <a:p>
            <a:r>
              <a:rPr lang="da-DK" sz="1000" dirty="0"/>
              <a:t>Stor sikkerhed</a:t>
            </a:r>
          </a:p>
          <a:p>
            <a:r>
              <a:rPr lang="da-DK" sz="1000" dirty="0"/>
              <a:t>Tjek på den samlede installation</a:t>
            </a:r>
          </a:p>
          <a:p>
            <a:endParaRPr lang="da-DK" sz="1000" dirty="0"/>
          </a:p>
          <a:p>
            <a:r>
              <a:rPr lang="da-DK" sz="1000" dirty="0"/>
              <a:t>MINUS</a:t>
            </a:r>
          </a:p>
          <a:p>
            <a:r>
              <a:rPr lang="da-DK" sz="1000" dirty="0"/>
              <a:t>Tidskrævende vedligeholdelse</a:t>
            </a:r>
          </a:p>
          <a:p>
            <a:r>
              <a:rPr lang="da-DK" sz="1000" dirty="0"/>
              <a:t>Pris</a:t>
            </a:r>
          </a:p>
        </p:txBody>
      </p:sp>
      <p:sp>
        <p:nvSpPr>
          <p:cNvPr id="3" name="Pladsholder til tekst 2"/>
          <p:cNvSpPr>
            <a:spLocks noGrp="1"/>
          </p:cNvSpPr>
          <p:nvPr>
            <p:ph type="body" sz="quarter" idx="10"/>
          </p:nvPr>
        </p:nvSpPr>
        <p:spPr/>
        <p:txBody>
          <a:bodyPr/>
          <a:lstStyle/>
          <a:p>
            <a:r>
              <a:rPr lang="da-DK" dirty="0"/>
              <a:t>Før </a:t>
            </a:r>
            <a:r>
              <a:rPr lang="da-DK" dirty="0" err="1"/>
              <a:t>Raspberry</a:t>
            </a:r>
            <a:r>
              <a:rPr lang="da-DK" dirty="0"/>
              <a:t> PI (på TI)</a:t>
            </a:r>
          </a:p>
        </p:txBody>
      </p:sp>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915566"/>
            <a:ext cx="4680520" cy="4030448"/>
          </a:xfrm>
          <a:prstGeom prst="rect">
            <a:avLst/>
          </a:prstGeom>
        </p:spPr>
      </p:pic>
    </p:spTree>
    <p:extLst>
      <p:ext uri="{BB962C8B-B14F-4D97-AF65-F5344CB8AC3E}">
        <p14:creationId xmlns:p14="http://schemas.microsoft.com/office/powerpoint/2010/main" val="31014536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AD2EE66-899A-49A3-895C-819C893D5F90}"/>
              </a:ext>
            </a:extLst>
          </p:cNvPr>
          <p:cNvSpPr>
            <a:spLocks noGrp="1"/>
          </p:cNvSpPr>
          <p:nvPr>
            <p:ph type="body" sz="quarter" idx="12"/>
          </p:nvPr>
        </p:nvSpPr>
        <p:spPr>
          <a:xfrm>
            <a:off x="284522" y="1116698"/>
            <a:ext cx="8535950" cy="3191643"/>
          </a:xfrm>
        </p:spPr>
        <p:txBody>
          <a:bodyPr/>
          <a:lstStyle/>
          <a:p>
            <a:r>
              <a:rPr lang="da-DK" sz="1800" dirty="0">
                <a:effectLst/>
                <a:latin typeface="Calibri" panose="020F0502020204030204" pitchFamily="34" charset="0"/>
                <a:ea typeface="Calibri" panose="020F0502020204030204" pitchFamily="34" charset="0"/>
                <a:cs typeface="Times New Roman" panose="02020603050405020304" pitchFamily="18" charset="0"/>
              </a:rPr>
              <a:t>Vi hjælper systemet på vej via testdata og vi ved hvilke svar vi ønsker. Ex. viser vi modellen billeder med og uden personer.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Vi fortæller modellen om der er personer eller ej på testbillederne via ”labels” i en ny kolonne i vores dataset eller via filer i specifikke mapper (med/uden).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Herefter vil modellen kunne gennemskue om der er en person eller ej på nye usete billeder med en præcision som afspejler kvaliteten i træningsdata.  </a:t>
            </a:r>
          </a:p>
          <a:p>
            <a:endParaRPr lang="da-DK" dirty="0"/>
          </a:p>
        </p:txBody>
      </p:sp>
      <p:sp>
        <p:nvSpPr>
          <p:cNvPr id="3" name="Pladsholder til tekst 2">
            <a:extLst>
              <a:ext uri="{FF2B5EF4-FFF2-40B4-BE49-F238E27FC236}">
                <a16:creationId xmlns:a16="http://schemas.microsoft.com/office/drawing/2014/main" id="{AFE5A28E-2F6D-4F05-BA1F-39903985DB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endParaRPr lang="da-DK" dirty="0"/>
          </a:p>
        </p:txBody>
      </p:sp>
    </p:spTree>
    <p:extLst>
      <p:ext uri="{BB962C8B-B14F-4D97-AF65-F5344CB8AC3E}">
        <p14:creationId xmlns:p14="http://schemas.microsoft.com/office/powerpoint/2010/main" val="18333253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748FE48-2814-489C-939F-C10DE78BDC45}"/>
              </a:ext>
            </a:extLst>
          </p:cNvPr>
          <p:cNvSpPr>
            <a:spLocks noGrp="1"/>
          </p:cNvSpPr>
          <p:nvPr>
            <p:ph type="body" sz="quarter" idx="12"/>
          </p:nvPr>
        </p:nvSpPr>
        <p:spPr>
          <a:xfrm>
            <a:off x="284522" y="1116698"/>
            <a:ext cx="8535950" cy="4188839"/>
          </a:xfrm>
        </p:spPr>
        <p:txBody>
          <a:bodyPr/>
          <a:lstStyle/>
          <a:p>
            <a:r>
              <a:rPr lang="da-DK" sz="1800" dirty="0">
                <a:effectLst/>
                <a:latin typeface="+mn-lt"/>
                <a:ea typeface="Calibri" panose="020F0502020204030204" pitchFamily="34" charset="0"/>
                <a:cs typeface="Times New Roman" panose="02020603050405020304" pitchFamily="18" charset="0"/>
              </a:rPr>
              <a:t>Vi prøver at undersøge om der er nogle sammenhænge i data, brugbare mønstre.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Vi ved ikke hvor vi ender og om vi kan bruge resultatet til noget.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Det kan være at modellen kan gennemskue at der opstår rystelser eller lyd 2 dage før en fejl opstår i en motor eller vindmølle.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Disse signaler kan derfor bruges til at forudsige fejl om 2 dage – men vi ved det ikke på forhånd.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Typisk er dataset meget store og uoverskuelige. </a:t>
            </a:r>
          </a:p>
          <a:p>
            <a:endParaRPr lang="da-DK" sz="1800" dirty="0">
              <a:effectLst/>
              <a:latin typeface="+mn-lt"/>
              <a:ea typeface="Calibri" panose="020F0502020204030204" pitchFamily="34" charset="0"/>
              <a:cs typeface="Times New Roman" panose="02020603050405020304" pitchFamily="18" charset="0"/>
              <a:hlinkClick r:id="rId2"/>
            </a:endParaRPr>
          </a:p>
          <a:p>
            <a:r>
              <a:rPr lang="da-DK" sz="1800" dirty="0">
                <a:effectLst/>
                <a:latin typeface="+mn-lt"/>
                <a:ea typeface="Calibri" panose="020F0502020204030204" pitchFamily="34" charset="0"/>
                <a:cs typeface="Times New Roman" panose="02020603050405020304" pitchFamily="18" charset="0"/>
                <a:hlinkClick r:id="rId2"/>
              </a:rPr>
              <a:t>https://cs.stanford.edu/people/karpathy/cnnembed/cnn_embed_full_6k.jpg</a:t>
            </a:r>
            <a:endParaRPr lang="da-DK" sz="1800" dirty="0">
              <a:latin typeface="+mn-lt"/>
              <a:ea typeface="Calibri" panose="020F0502020204030204" pitchFamily="34" charset="0"/>
              <a:cs typeface="Times New Roman" panose="02020603050405020304" pitchFamily="18" charset="0"/>
            </a:endParaRPr>
          </a:p>
          <a:p>
            <a:endParaRPr lang="da-DK" sz="1800" dirty="0">
              <a:effectLst/>
              <a:latin typeface="+mn-lt"/>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19B6A87F-ED0B-4531-9F3F-9EA5D51A5172}"/>
              </a:ext>
            </a:extLst>
          </p:cNvPr>
          <p:cNvSpPr>
            <a:spLocks noGrp="1"/>
          </p:cNvSpPr>
          <p:nvPr>
            <p:ph type="body" sz="quarter" idx="10"/>
          </p:nvPr>
        </p:nvSpPr>
        <p:spPr/>
        <p:txBody>
          <a:bodyPr/>
          <a:lstStyle/>
          <a:p>
            <a:r>
              <a:rPr lang="da-DK" dirty="0" err="1">
                <a:effectLst/>
                <a:latin typeface="Calibri Light" panose="020F0302020204030204" pitchFamily="34" charset="0"/>
                <a:ea typeface="Calibri" panose="020F0502020204030204" pitchFamily="34" charset="0"/>
                <a:cs typeface="Calibri Light" panose="020F0302020204030204" pitchFamily="34" charset="0"/>
              </a:rPr>
              <a:t>Unsupervised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169124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3B0F3E5-2EAC-819B-D09A-FDC3A4E5BFC1}"/>
              </a:ext>
            </a:extLst>
          </p:cNvPr>
          <p:cNvSpPr>
            <a:spLocks noGrp="1"/>
          </p:cNvSpPr>
          <p:nvPr>
            <p:ph type="body" sz="quarter" idx="12"/>
          </p:nvPr>
        </p:nvSpPr>
        <p:spPr>
          <a:xfrm>
            <a:off x="284522" y="1116698"/>
            <a:ext cx="8535950" cy="1431161"/>
          </a:xfrm>
        </p:spPr>
        <p:txBody>
          <a:bodyPr/>
          <a:lstStyle/>
          <a:p>
            <a:r>
              <a:rPr lang="da-DK" dirty="0">
                <a:hlinkClick r:id="rId2"/>
              </a:rPr>
              <a:t>https://learn.microsoft.com/en-us/windows/wsl/</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E3B3D4CD-AE55-6378-228B-86CE4C6A72A4}"/>
              </a:ext>
            </a:extLst>
          </p:cNvPr>
          <p:cNvSpPr>
            <a:spLocks noGrp="1"/>
          </p:cNvSpPr>
          <p:nvPr>
            <p:ph type="body" sz="quarter" idx="10"/>
          </p:nvPr>
        </p:nvSpPr>
        <p:spPr/>
        <p:txBody>
          <a:bodyPr/>
          <a:lstStyle/>
          <a:p>
            <a:r>
              <a:rPr lang="da-DK" dirty="0"/>
              <a:t>WSL</a:t>
            </a:r>
          </a:p>
        </p:txBody>
      </p:sp>
    </p:spTree>
    <p:extLst>
      <p:ext uri="{BB962C8B-B14F-4D97-AF65-F5344CB8AC3E}">
        <p14:creationId xmlns:p14="http://schemas.microsoft.com/office/powerpoint/2010/main" val="1118425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FA1B7EB-2B30-FECA-DA6F-CB1D2E5D1164}"/>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B0A0932A-455C-66B0-7C5D-DF4A7EFD9AFD}"/>
              </a:ext>
            </a:extLst>
          </p:cNvPr>
          <p:cNvSpPr>
            <a:spLocks noGrp="1"/>
          </p:cNvSpPr>
          <p:nvPr>
            <p:ph type="body" sz="quarter" idx="10"/>
          </p:nvPr>
        </p:nvSpPr>
        <p:spPr/>
        <p:txBody>
          <a:bodyPr/>
          <a:lstStyle/>
          <a:p>
            <a:r>
              <a:rPr lang="da-DK" dirty="0"/>
              <a:t>Kør Case</a:t>
            </a:r>
          </a:p>
        </p:txBody>
      </p:sp>
      <p:pic>
        <p:nvPicPr>
          <p:cNvPr id="5" name="Billede 4">
            <a:extLst>
              <a:ext uri="{FF2B5EF4-FFF2-40B4-BE49-F238E27FC236}">
                <a16:creationId xmlns:a16="http://schemas.microsoft.com/office/drawing/2014/main" id="{A79E4856-E283-209E-E739-39023451F251}"/>
              </a:ext>
            </a:extLst>
          </p:cNvPr>
          <p:cNvPicPr>
            <a:picLocks noChangeAspect="1"/>
          </p:cNvPicPr>
          <p:nvPr/>
        </p:nvPicPr>
        <p:blipFill>
          <a:blip r:embed="rId2"/>
          <a:stretch>
            <a:fillRect/>
          </a:stretch>
        </p:blipFill>
        <p:spPr>
          <a:xfrm>
            <a:off x="395536" y="1203598"/>
            <a:ext cx="5976663" cy="3610901"/>
          </a:xfrm>
          <a:prstGeom prst="rect">
            <a:avLst/>
          </a:prstGeom>
        </p:spPr>
      </p:pic>
    </p:spTree>
    <p:extLst>
      <p:ext uri="{BB962C8B-B14F-4D97-AF65-F5344CB8AC3E}">
        <p14:creationId xmlns:p14="http://schemas.microsoft.com/office/powerpoint/2010/main" val="531967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E2AEE52-7F66-B54A-F33D-210F3B954B2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E707EEBB-90BB-DFE8-E15E-3963F661E7C8}"/>
              </a:ext>
            </a:extLst>
          </p:cNvPr>
          <p:cNvSpPr>
            <a:spLocks noGrp="1"/>
          </p:cNvSpPr>
          <p:nvPr>
            <p:ph type="body" sz="quarter" idx="10"/>
          </p:nvPr>
        </p:nvSpPr>
        <p:spPr/>
        <p:txBody>
          <a:bodyPr/>
          <a:lstStyle/>
          <a:p>
            <a:r>
              <a:rPr lang="da-DK" dirty="0"/>
              <a:t>Fem grupper?</a:t>
            </a:r>
          </a:p>
        </p:txBody>
      </p:sp>
      <p:pic>
        <p:nvPicPr>
          <p:cNvPr id="5" name="Billede 4">
            <a:extLst>
              <a:ext uri="{FF2B5EF4-FFF2-40B4-BE49-F238E27FC236}">
                <a16:creationId xmlns:a16="http://schemas.microsoft.com/office/drawing/2014/main" id="{34B24019-A0C0-2A00-F3F8-465CBA3B334E}"/>
              </a:ext>
            </a:extLst>
          </p:cNvPr>
          <p:cNvPicPr>
            <a:picLocks noChangeAspect="1"/>
          </p:cNvPicPr>
          <p:nvPr/>
        </p:nvPicPr>
        <p:blipFill>
          <a:blip r:embed="rId2"/>
          <a:stretch>
            <a:fillRect/>
          </a:stretch>
        </p:blipFill>
        <p:spPr>
          <a:xfrm>
            <a:off x="539552" y="1203598"/>
            <a:ext cx="7400925" cy="3600450"/>
          </a:xfrm>
          <a:prstGeom prst="rect">
            <a:avLst/>
          </a:prstGeom>
        </p:spPr>
      </p:pic>
    </p:spTree>
    <p:extLst>
      <p:ext uri="{BB962C8B-B14F-4D97-AF65-F5344CB8AC3E}">
        <p14:creationId xmlns:p14="http://schemas.microsoft.com/office/powerpoint/2010/main" val="1530959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CC9724B-1AFA-DAE7-19F2-ADFBB186FE8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1F8A2C26-3D7A-F68B-6442-6B0F1D6712C0}"/>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F36A2872-9A15-6733-5C81-A2A6FBB090E5}"/>
              </a:ext>
            </a:extLst>
          </p:cNvPr>
          <p:cNvPicPr>
            <a:picLocks noChangeAspect="1"/>
          </p:cNvPicPr>
          <p:nvPr/>
        </p:nvPicPr>
        <p:blipFill>
          <a:blip r:embed="rId2"/>
          <a:stretch>
            <a:fillRect/>
          </a:stretch>
        </p:blipFill>
        <p:spPr>
          <a:xfrm>
            <a:off x="27148" y="1203598"/>
            <a:ext cx="7400925" cy="3600450"/>
          </a:xfrm>
          <a:prstGeom prst="rect">
            <a:avLst/>
          </a:prstGeom>
        </p:spPr>
      </p:pic>
    </p:spTree>
    <p:extLst>
      <p:ext uri="{BB962C8B-B14F-4D97-AF65-F5344CB8AC3E}">
        <p14:creationId xmlns:p14="http://schemas.microsoft.com/office/powerpoint/2010/main" val="15945633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7B26E3E-F68E-1544-B3D2-B61EFA4FA979}"/>
              </a:ext>
            </a:extLst>
          </p:cNvPr>
          <p:cNvSpPr>
            <a:spLocks noGrp="1"/>
          </p:cNvSpPr>
          <p:nvPr>
            <p:ph type="body" sz="quarter" idx="12"/>
          </p:nvPr>
        </p:nvSpPr>
        <p:spPr>
          <a:xfrm>
            <a:off x="284522" y="1116698"/>
            <a:ext cx="8535950" cy="1615827"/>
          </a:xfrm>
        </p:spPr>
        <p:txBody>
          <a:bodyPr/>
          <a:lstStyle/>
          <a:p>
            <a:r>
              <a:rPr lang="da-DK" b="0" i="0" dirty="0">
                <a:solidFill>
                  <a:srgbClr val="374151"/>
                </a:solidFill>
                <a:effectLst/>
                <a:latin typeface="Söhne"/>
              </a:rPr>
              <a:t>K-</a:t>
            </a:r>
            <a:r>
              <a:rPr lang="da-DK" b="0" i="0" dirty="0" err="1">
                <a:solidFill>
                  <a:srgbClr val="374151"/>
                </a:solidFill>
                <a:effectLst/>
                <a:latin typeface="Söhne"/>
              </a:rPr>
              <a:t>means</a:t>
            </a:r>
            <a:r>
              <a:rPr lang="da-DK" b="0" i="0" dirty="0">
                <a:solidFill>
                  <a:srgbClr val="374151"/>
                </a:solidFill>
                <a:effectLst/>
                <a:latin typeface="Söhne"/>
              </a:rPr>
              <a:t> er en algoritme inden for maskinlæring og datavidenskab, som bruges til </a:t>
            </a:r>
            <a:r>
              <a:rPr lang="da-DK" b="0" i="0" dirty="0" err="1">
                <a:solidFill>
                  <a:srgbClr val="374151"/>
                </a:solidFill>
                <a:effectLst/>
                <a:latin typeface="Söhne"/>
              </a:rPr>
              <a:t>clustering</a:t>
            </a:r>
            <a:r>
              <a:rPr lang="da-DK" b="0" i="0" dirty="0">
                <a:solidFill>
                  <a:srgbClr val="374151"/>
                </a:solidFill>
                <a:effectLst/>
                <a:latin typeface="Söhne"/>
              </a:rPr>
              <a:t> eller gruppering af datapunkter i en given datamængde. Algoritmen er en af de mest anvendte og populære </a:t>
            </a:r>
            <a:r>
              <a:rPr lang="da-DK" b="0" i="0" dirty="0" err="1">
                <a:solidFill>
                  <a:srgbClr val="374151"/>
                </a:solidFill>
                <a:effectLst/>
                <a:latin typeface="Söhne"/>
              </a:rPr>
              <a:t>clustering</a:t>
            </a:r>
            <a:r>
              <a:rPr lang="da-DK" b="0" i="0" dirty="0">
                <a:solidFill>
                  <a:srgbClr val="374151"/>
                </a:solidFill>
                <a:effectLst/>
                <a:latin typeface="Söhne"/>
              </a:rPr>
              <a:t> algoritmer på grund af dens effektivitet og relativt enkle implementering.</a:t>
            </a:r>
            <a:endParaRPr lang="da-DK" dirty="0"/>
          </a:p>
        </p:txBody>
      </p:sp>
      <p:sp>
        <p:nvSpPr>
          <p:cNvPr id="3" name="Pladsholder til tekst 2">
            <a:extLst>
              <a:ext uri="{FF2B5EF4-FFF2-40B4-BE49-F238E27FC236}">
                <a16:creationId xmlns:a16="http://schemas.microsoft.com/office/drawing/2014/main" id="{7A85233A-A07D-54E2-50F1-5600C4DB2B8F}"/>
              </a:ext>
            </a:extLst>
          </p:cNvPr>
          <p:cNvSpPr>
            <a:spLocks noGrp="1"/>
          </p:cNvSpPr>
          <p:nvPr>
            <p:ph type="body" sz="quarter" idx="10"/>
          </p:nvPr>
        </p:nvSpPr>
        <p:spPr/>
        <p:txBody>
          <a:bodyPr/>
          <a:lstStyle/>
          <a:p>
            <a:r>
              <a:rPr lang="da-DK" dirty="0"/>
              <a:t>K-</a:t>
            </a:r>
            <a:r>
              <a:rPr lang="da-DK" dirty="0" err="1"/>
              <a:t>means</a:t>
            </a:r>
            <a:endParaRPr lang="da-DK" dirty="0"/>
          </a:p>
        </p:txBody>
      </p:sp>
    </p:spTree>
    <p:extLst>
      <p:ext uri="{BB962C8B-B14F-4D97-AF65-F5344CB8AC3E}">
        <p14:creationId xmlns:p14="http://schemas.microsoft.com/office/powerpoint/2010/main" val="347215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D711E49-4713-4839-8384-CCA50DFA3280}"/>
              </a:ext>
            </a:extLst>
          </p:cNvPr>
          <p:cNvSpPr>
            <a:spLocks noGrp="1"/>
          </p:cNvSpPr>
          <p:nvPr>
            <p:ph type="body" sz="quarter" idx="12"/>
          </p:nvPr>
        </p:nvSpPr>
        <p:spPr>
          <a:xfrm>
            <a:off x="284522" y="1116698"/>
            <a:ext cx="8535950" cy="1695849"/>
          </a:xfrm>
        </p:spPr>
        <p:txBody>
          <a:bodyPr/>
          <a:lstStyle/>
          <a:p>
            <a:r>
              <a:rPr lang="da-DK" sz="1800" dirty="0">
                <a:effectLst/>
                <a:latin typeface="+mn-lt"/>
                <a:ea typeface="Calibri" panose="020F0502020204030204" pitchFamily="34" charset="0"/>
                <a:cs typeface="Times New Roman" panose="02020603050405020304" pitchFamily="18" charset="0"/>
              </a:rPr>
              <a:t>En blanding af ovenstående to punkter.</a:t>
            </a:r>
          </a:p>
          <a:p>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Nu har man fundet sammenhænge mellem ”dit og dat”</a:t>
            </a:r>
          </a:p>
          <a:p>
            <a:endParaRPr lang="da-DK" dirty="0"/>
          </a:p>
        </p:txBody>
      </p:sp>
      <p:sp>
        <p:nvSpPr>
          <p:cNvPr id="3" name="Pladsholder til tekst 2">
            <a:extLst>
              <a:ext uri="{FF2B5EF4-FFF2-40B4-BE49-F238E27FC236}">
                <a16:creationId xmlns:a16="http://schemas.microsoft.com/office/drawing/2014/main" id="{03D6FE2D-8FEC-46FE-AB74-50EE1B08571D}"/>
              </a:ext>
            </a:extLst>
          </p:cNvPr>
          <p:cNvSpPr>
            <a:spLocks noGrp="1"/>
          </p:cNvSpPr>
          <p:nvPr>
            <p:ph type="body" sz="quarter" idx="10"/>
          </p:nvPr>
        </p:nvSpPr>
        <p:spPr/>
        <p:txBody>
          <a:bodyPr/>
          <a:lstStyle/>
          <a:p>
            <a:r>
              <a:rPr lang="da-DK" sz="2800" dirty="0" err="1">
                <a:effectLst/>
                <a:latin typeface="Calibri Light" panose="020F0302020204030204" pitchFamily="34" charset="0"/>
                <a:ea typeface="Calibri" panose="020F0502020204030204" pitchFamily="34" charset="0"/>
                <a:cs typeface="Calibri Light" panose="020F0302020204030204" pitchFamily="34" charset="0"/>
              </a:rPr>
              <a:t>Semisupervised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75296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35A7FC-4E2B-4668-9E6C-A4050AEF384A}"/>
              </a:ext>
            </a:extLst>
          </p:cNvPr>
          <p:cNvSpPr>
            <a:spLocks noGrp="1"/>
          </p:cNvSpPr>
          <p:nvPr>
            <p:ph type="body" sz="quarter" idx="12"/>
          </p:nvPr>
        </p:nvSpPr>
        <p:spPr>
          <a:xfrm>
            <a:off x="284522" y="1116698"/>
            <a:ext cx="8535950" cy="2637645"/>
          </a:xfrm>
        </p:spPr>
        <p:txBody>
          <a:bodyPr/>
          <a:lstStyle/>
          <a:p>
            <a:r>
              <a:rPr lang="da-DK" sz="1800" dirty="0">
                <a:effectLst/>
                <a:latin typeface="+mn-lt"/>
                <a:ea typeface="Calibri" panose="020F0502020204030204" pitchFamily="34" charset="0"/>
                <a:cs typeface="Times New Roman" panose="02020603050405020304" pitchFamily="18" charset="0"/>
              </a:rPr>
              <a:t>Stort set som at træne en hund via belønning. </a:t>
            </a:r>
          </a:p>
          <a:p>
            <a:r>
              <a:rPr lang="da-DK" sz="1800" dirty="0">
                <a:effectLst/>
                <a:latin typeface="+mn-lt"/>
                <a:ea typeface="Calibri" panose="020F0502020204030204" pitchFamily="34" charset="0"/>
                <a:cs typeface="Times New Roman" panose="02020603050405020304" pitchFamily="18" charset="0"/>
              </a:rPr>
              <a:t>Det kan evt. bruges i forbindelse med robotter som ex. skal lære at gå på nyt underlag. </a:t>
            </a:r>
          </a:p>
          <a:p>
            <a:r>
              <a:rPr lang="da-DK" sz="1800" dirty="0">
                <a:effectLst/>
                <a:latin typeface="+mn-lt"/>
                <a:ea typeface="Calibri" panose="020F0502020204030204" pitchFamily="34" charset="0"/>
                <a:cs typeface="Times New Roman" panose="02020603050405020304" pitchFamily="18" charset="0"/>
              </a:rPr>
              <a:t>Eller en spillerobot som lærer at gøre det rigtige via point i spillet. </a:t>
            </a:r>
          </a:p>
          <a:p>
            <a:r>
              <a:rPr lang="da-DK" sz="1800" dirty="0">
                <a:effectLst/>
                <a:latin typeface="+mn-lt"/>
                <a:ea typeface="Calibri" panose="020F0502020204030204" pitchFamily="34" charset="0"/>
                <a:cs typeface="Times New Roman" panose="02020603050405020304" pitchFamily="18" charset="0"/>
              </a:rPr>
              <a:t>Men her læres der af fejl og belønning af at gøre tingene korrekt. </a:t>
            </a:r>
          </a:p>
          <a:p>
            <a:r>
              <a:rPr lang="da-DK" sz="1800" dirty="0">
                <a:effectLst/>
                <a:latin typeface="+mn-lt"/>
                <a:ea typeface="Calibri" panose="020F0502020204030204" pitchFamily="34" charset="0"/>
                <a:cs typeface="Times New Roman" panose="02020603050405020304" pitchFamily="18" charset="0"/>
              </a:rPr>
              <a:t>Dette system vil ikke være smart at bruge i forbindelse med selvkørende biler.</a:t>
            </a:r>
          </a:p>
          <a:p>
            <a:r>
              <a:rPr lang="da-DK" sz="1800" dirty="0">
                <a:latin typeface="+mn-lt"/>
              </a:rPr>
              <a:t>Selvbalancerende stang</a:t>
            </a:r>
          </a:p>
        </p:txBody>
      </p:sp>
      <p:sp>
        <p:nvSpPr>
          <p:cNvPr id="3" name="Pladsholder til tekst 2">
            <a:extLst>
              <a:ext uri="{FF2B5EF4-FFF2-40B4-BE49-F238E27FC236}">
                <a16:creationId xmlns:a16="http://schemas.microsoft.com/office/drawing/2014/main" id="{97B62078-408A-41BC-A70A-2EEB0D4D76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Reinforcement</a:t>
            </a:r>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 Learning</a:t>
            </a:r>
          </a:p>
          <a:p>
            <a:endParaRPr lang="da-DK" dirty="0"/>
          </a:p>
        </p:txBody>
      </p:sp>
    </p:spTree>
    <p:extLst>
      <p:ext uri="{BB962C8B-B14F-4D97-AF65-F5344CB8AC3E}">
        <p14:creationId xmlns:p14="http://schemas.microsoft.com/office/powerpoint/2010/main" val="4376256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5B46188-7A9A-4D4A-801F-300999BCE7E4}"/>
              </a:ext>
            </a:extLst>
          </p:cNvPr>
          <p:cNvSpPr>
            <a:spLocks noGrp="1"/>
          </p:cNvSpPr>
          <p:nvPr>
            <p:ph type="body" sz="quarter" idx="12"/>
          </p:nvPr>
        </p:nvSpPr>
        <p:spPr>
          <a:xfrm>
            <a:off x="284522" y="1116698"/>
            <a:ext cx="8535950" cy="3413242"/>
          </a:xfrm>
        </p:spPr>
        <p:txBody>
          <a:bodyPr/>
          <a:lstStyle/>
          <a:p>
            <a:r>
              <a:rPr lang="da-DK" sz="1800" dirty="0">
                <a:effectLst/>
                <a:latin typeface="+mn-lt"/>
                <a:ea typeface="Calibri" panose="020F0502020204030204" pitchFamily="34" charset="0"/>
                <a:cs typeface="Times New Roman" panose="02020603050405020304" pitchFamily="18" charset="0"/>
              </a:rPr>
              <a:t>I stedet for at starte med en utrænet model kan man med fordel starte med en trænet model. </a:t>
            </a:r>
          </a:p>
          <a:p>
            <a:r>
              <a:rPr lang="da-DK" sz="1800" dirty="0">
                <a:effectLst/>
                <a:latin typeface="+mn-lt"/>
                <a:ea typeface="Calibri" panose="020F0502020204030204" pitchFamily="34" charset="0"/>
                <a:cs typeface="Times New Roman" panose="02020603050405020304" pitchFamily="18" charset="0"/>
              </a:rPr>
              <a:t>Eksempelvis, hvis man ønsker at genkende forskellige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og inddele dem i kategorier, så kan med tage fat i en trænet model der kan genkende ansigter. </a:t>
            </a:r>
          </a:p>
          <a:p>
            <a:r>
              <a:rPr lang="da-DK" sz="1800" dirty="0">
                <a:effectLst/>
                <a:latin typeface="+mn-lt"/>
                <a:ea typeface="Calibri" panose="020F0502020204030204" pitchFamily="34" charset="0"/>
                <a:cs typeface="Times New Roman" panose="02020603050405020304" pitchFamily="18" charset="0"/>
              </a:rPr>
              <a:t>Denne model træner man videre på via eget dataset med billeder af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 </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a:t>
            </a:r>
          </a:p>
          <a:p>
            <a:r>
              <a:rPr lang="da-DK" sz="1800" dirty="0">
                <a:effectLst/>
                <a:latin typeface="+mn-lt"/>
                <a:ea typeface="Calibri" panose="020F0502020204030204" pitchFamily="34" charset="0"/>
                <a:cs typeface="Times New Roman" panose="02020603050405020304" pitchFamily="18" charset="0"/>
              </a:rPr>
              <a:t>Træningsarbejdet er langt mindre sammenlignet med et træningsarbejde fra bunden.</a:t>
            </a:r>
          </a:p>
          <a:p>
            <a:endParaRPr lang="da-DK" dirty="0"/>
          </a:p>
        </p:txBody>
      </p:sp>
      <p:sp>
        <p:nvSpPr>
          <p:cNvPr id="3" name="Pladsholder til tekst 2">
            <a:extLst>
              <a:ext uri="{FF2B5EF4-FFF2-40B4-BE49-F238E27FC236}">
                <a16:creationId xmlns:a16="http://schemas.microsoft.com/office/drawing/2014/main" id="{192D7A5F-9D5E-40C8-B6B7-E41FA582E80B}"/>
              </a:ext>
            </a:extLst>
          </p:cNvPr>
          <p:cNvSpPr>
            <a:spLocks noGrp="1"/>
          </p:cNvSpPr>
          <p:nvPr>
            <p:ph type="body" sz="quarter" idx="10"/>
          </p:nvPr>
        </p:nvSpPr>
        <p:spPr/>
        <p:txBody>
          <a:bodyPr/>
          <a:lstStyle/>
          <a:p>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Transfer Learning</a:t>
            </a:r>
          </a:p>
          <a:p>
            <a:endParaRPr lang="da-DK" dirty="0"/>
          </a:p>
        </p:txBody>
      </p:sp>
    </p:spTree>
    <p:extLst>
      <p:ext uri="{BB962C8B-B14F-4D97-AF65-F5344CB8AC3E}">
        <p14:creationId xmlns:p14="http://schemas.microsoft.com/office/powerpoint/2010/main" val="112282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5750" y="776114"/>
            <a:ext cx="8535987" cy="6924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https://da.wikipedia.org/wiki/Raspberry_Pi</a:t>
            </a:r>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err="1">
                <a:ea typeface="MS PGothic" panose="020B0600070205080204" pitchFamily="34" charset="-128"/>
              </a:rPr>
              <a:t>Raspberry</a:t>
            </a:r>
            <a:r>
              <a:rPr lang="da-DK" altLang="da-DK" dirty="0">
                <a:ea typeface="MS PGothic" panose="020B0600070205080204" pitchFamily="34" charset="-128"/>
              </a:rPr>
              <a:t> Pi</a:t>
            </a:r>
          </a:p>
        </p:txBody>
      </p:sp>
      <p:pic>
        <p:nvPicPr>
          <p:cNvPr id="2" name="Billed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75606"/>
            <a:ext cx="5544616" cy="3501426"/>
          </a:xfrm>
          <a:prstGeom prst="rect">
            <a:avLst/>
          </a:prstGeom>
        </p:spPr>
      </p:pic>
    </p:spTree>
    <p:extLst>
      <p:ext uri="{BB962C8B-B14F-4D97-AF65-F5344CB8AC3E}">
        <p14:creationId xmlns:p14="http://schemas.microsoft.com/office/powerpoint/2010/main" val="20234650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EC21A2-C84F-41A2-ACFB-E582A46809B2}"/>
              </a:ext>
            </a:extLst>
          </p:cNvPr>
          <p:cNvSpPr>
            <a:spLocks noGrp="1"/>
          </p:cNvSpPr>
          <p:nvPr>
            <p:ph type="body" sz="quarter" idx="12"/>
          </p:nvPr>
        </p:nvSpPr>
        <p:spPr>
          <a:xfrm>
            <a:off x="284522" y="1116698"/>
            <a:ext cx="8535950" cy="2693045"/>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k-Nearest Neighbors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Support Vector Machines (SVMs)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Decision Tress and Random Forest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Neural networks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93A4B7D8-6EFB-41E9-B935-5C0B6C8F17A2}"/>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 </a:t>
            </a:r>
          </a:p>
        </p:txBody>
      </p:sp>
    </p:spTree>
    <p:extLst>
      <p:ext uri="{BB962C8B-B14F-4D97-AF65-F5344CB8AC3E}">
        <p14:creationId xmlns:p14="http://schemas.microsoft.com/office/powerpoint/2010/main" val="2209607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5EE8F2A-2FB9-496F-A405-DF2B5164511C}"/>
              </a:ext>
            </a:extLst>
          </p:cNvPr>
          <p:cNvSpPr>
            <a:spLocks noGrp="1"/>
          </p:cNvSpPr>
          <p:nvPr>
            <p:ph type="body" sz="quarter" idx="12"/>
          </p:nvPr>
        </p:nvSpPr>
        <p:spPr>
          <a:xfrm>
            <a:off x="251520" y="666127"/>
            <a:ext cx="8535950" cy="4751365"/>
          </a:xfrm>
        </p:spPr>
        <p:txBody>
          <a:bodyPr/>
          <a:lstStyle/>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Clustering</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K-Means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DBSCAN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Hierarchical Cluster Analyses (HCA)</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Anomaly detection and novelty detection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One-class SVM</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Isolation Forest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Visualization and dimensionality reduction</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Principal Component Analysis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Kernel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Locally Linear Embedding (LLE)</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t-Distributes Stochastic Neighbor Embedding (t-SNE)</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Association rule learning</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err="1">
                <a:effectLst/>
                <a:latin typeface="Calibri" panose="020F0502020204030204" pitchFamily="34" charset="0"/>
                <a:ea typeface="Calibri" panose="020F0502020204030204" pitchFamily="34" charset="0"/>
                <a:cs typeface="Times New Roman" panose="02020603050405020304" pitchFamily="18" charset="0"/>
              </a:rPr>
              <a:t>Apriori</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Eclat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A9B42549-D468-4B7A-AC85-6666A487EDBD}"/>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unsupervised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a:t>
            </a:r>
          </a:p>
          <a:p>
            <a:endParaRPr lang="da-DK" dirty="0"/>
          </a:p>
        </p:txBody>
      </p:sp>
    </p:spTree>
    <p:extLst>
      <p:ext uri="{BB962C8B-B14F-4D97-AF65-F5344CB8AC3E}">
        <p14:creationId xmlns:p14="http://schemas.microsoft.com/office/powerpoint/2010/main" val="2244174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C05676B-5959-48E9-8977-ACE4152EBF9C}"/>
              </a:ext>
            </a:extLst>
          </p:cNvPr>
          <p:cNvSpPr/>
          <p:nvPr/>
        </p:nvSpPr>
        <p:spPr>
          <a:xfrm>
            <a:off x="539552" y="843558"/>
            <a:ext cx="6912768" cy="3970318"/>
          </a:xfrm>
          <a:prstGeom prst="rect">
            <a:avLst/>
          </a:prstGeom>
        </p:spPr>
        <p:txBody>
          <a:bodyPr wrap="square">
            <a:spAutoFit/>
          </a:bodyPr>
          <a:lstStyle/>
          <a:p>
            <a:r>
              <a:rPr lang="da-DK" sz="1200" dirty="0">
                <a:latin typeface="Calibri" panose="020F0502020204030204" pitchFamily="34" charset="0"/>
                <a:cs typeface="Calibri" panose="020F0502020204030204" pitchFamily="34" charset="0"/>
              </a:rPr>
              <a:t>Computer vision ex. </a:t>
            </a:r>
            <a:r>
              <a:rPr lang="da-DK" sz="1200" dirty="0" err="1">
                <a:latin typeface="Calibri" panose="020F0502020204030204" pitchFamily="34" charset="0"/>
                <a:cs typeface="Calibri" panose="020F0502020204030204" pitchFamily="34" charset="0"/>
              </a:rPr>
              <a:t>openCV</a:t>
            </a:r>
            <a:r>
              <a:rPr lang="da-DK" sz="1200" dirty="0">
                <a:latin typeface="Calibri" panose="020F0502020204030204" pitchFamily="34" charset="0"/>
                <a:cs typeface="Calibri" panose="020F0502020204030204" pitchFamily="34" charset="0"/>
              </a:rPr>
              <a:t>: ML-algoritmer bruges til at behandle og analysere billeder og videoer, og kan bruges til opgaver som objektgenkendelse, ansigtsgenkendelse og billedklassifikation.</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Natural Language Processing (NLP): ML bruges til at forstå og analysere menneskers sprog, og kan bruges til opgaver som talegenkendelse, sprogoversættelse og tekstanalyse.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Robotter: ML-algoritmer bruges til at forbedre robotters beslutningstagning og problemløsningsevner, hvilket gør det muligt for dem at fungere i ustrukturerede miljøer og udføre opgaver som objektmanipulation, greb og omfattende.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Sundhedssektoren: ML bruges til at analysere medicinske billeder, forudsige sygdomme og træffe personlige behandlingsanbefalinger.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Finans: ML bruges til at opdage svindelaktiviteter og træffe handels- og investeringsbeslutninger.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Marketing: ML bruges til at forudsige konsumentadfærd og målrette annoncer til specifikke grupper af mennesker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Sikkerhed: </a:t>
            </a:r>
            <a:r>
              <a:rPr lang="da-DK" sz="1200" dirty="0">
                <a:latin typeface="Calibri" panose="020F0502020204030204" pitchFamily="34" charset="0"/>
                <a:ea typeface="Calibri" panose="020F0502020204030204" pitchFamily="34" charset="0"/>
                <a:cs typeface="Calibri" panose="020F0502020204030204" pitchFamily="34" charset="0"/>
              </a:rPr>
              <a:t>Detektering af kreditkort misbrug. </a:t>
            </a:r>
            <a:r>
              <a:rPr lang="da-DK" sz="1200" dirty="0">
                <a:latin typeface="Calibri" panose="020F0502020204030204" pitchFamily="34" charset="0"/>
                <a:ea typeface="Calibri" panose="020F0502020204030204" pitchFamily="34" charset="0"/>
                <a:cs typeface="Times New Roman" panose="02020603050405020304" pitchFamily="18" charset="0"/>
              </a:rPr>
              <a:t>SPAM filtrering.  </a:t>
            </a:r>
          </a:p>
          <a:p>
            <a:endParaRPr lang="da-DK" sz="1200" dirty="0">
              <a:latin typeface="Calibri" panose="020F0502020204030204" pitchFamily="34" charset="0"/>
              <a:ea typeface="Calibri" panose="020F0502020204030204" pitchFamily="34" charset="0"/>
              <a:cs typeface="Calibri" panose="020F0502020204030204" pitchFamily="34" charset="0"/>
            </a:endParaRPr>
          </a:p>
          <a:p>
            <a:endParaRPr lang="da-DK" sz="1200" dirty="0"/>
          </a:p>
        </p:txBody>
      </p:sp>
      <p:sp>
        <p:nvSpPr>
          <p:cNvPr id="5" name="Rektangel 4">
            <a:extLst>
              <a:ext uri="{FF2B5EF4-FFF2-40B4-BE49-F238E27FC236}">
                <a16:creationId xmlns:a16="http://schemas.microsoft.com/office/drawing/2014/main" id="{74E5AC06-F20F-4F2D-8425-8C4338B27BD7}"/>
              </a:ext>
            </a:extLst>
          </p:cNvPr>
          <p:cNvSpPr/>
          <p:nvPr/>
        </p:nvSpPr>
        <p:spPr>
          <a:xfrm>
            <a:off x="467544" y="339502"/>
            <a:ext cx="5904656" cy="461665"/>
          </a:xfrm>
          <a:prstGeom prst="rect">
            <a:avLst/>
          </a:prstGeom>
        </p:spPr>
        <p:txBody>
          <a:bodyPr wrap="square">
            <a:spAutoFit/>
          </a:bodyPr>
          <a:lstStyle/>
          <a:p>
            <a:r>
              <a:rPr lang="da-DK" b="1" kern="0" dirty="0">
                <a:latin typeface="Calibri Light" panose="020F0302020204030204" pitchFamily="34" charset="0"/>
                <a:ea typeface="Times New Roman" panose="02020603050405020304" pitchFamily="18" charset="0"/>
                <a:cs typeface="Times New Roman" panose="02020603050405020304" pitchFamily="18" charset="0"/>
              </a:rPr>
              <a:t>Eksempler hvor ML kan bruges med succes</a:t>
            </a:r>
          </a:p>
        </p:txBody>
      </p:sp>
    </p:spTree>
    <p:extLst>
      <p:ext uri="{BB962C8B-B14F-4D97-AF65-F5344CB8AC3E}">
        <p14:creationId xmlns:p14="http://schemas.microsoft.com/office/powerpoint/2010/main" val="1223851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5687C7F-44AB-4D50-11F0-1096DA759FE2}"/>
              </a:ext>
            </a:extLst>
          </p:cNvPr>
          <p:cNvSpPr>
            <a:spLocks noGrp="1"/>
          </p:cNvSpPr>
          <p:nvPr>
            <p:ph type="body" sz="quarter" idx="12"/>
          </p:nvPr>
        </p:nvSpPr>
        <p:spPr>
          <a:xfrm>
            <a:off x="284522" y="1116698"/>
            <a:ext cx="8535950" cy="3462486"/>
          </a:xfrm>
        </p:spPr>
        <p:txBody>
          <a:bodyPr/>
          <a:lstStyle/>
          <a:p>
            <a:r>
              <a:rPr lang="da-DK" dirty="0"/>
              <a:t>Ejendomsvurderinger</a:t>
            </a:r>
          </a:p>
          <a:p>
            <a:r>
              <a:rPr lang="da-DK" dirty="0"/>
              <a:t>Vismænds udtagelser ved start af Corona –</a:t>
            </a:r>
            <a:br>
              <a:rPr lang="da-DK" dirty="0"/>
            </a:br>
            <a:r>
              <a:rPr lang="da-DK" dirty="0"/>
              <a:t>Priser –20% - blev til +50%</a:t>
            </a:r>
          </a:p>
          <a:p>
            <a:r>
              <a:rPr lang="da-DK" dirty="0"/>
              <a:t>Hvad betyder det for fremtiden og modellerne?</a:t>
            </a:r>
          </a:p>
          <a:p>
            <a:r>
              <a:rPr lang="da-DK" dirty="0"/>
              <a:t>Bias – US </a:t>
            </a:r>
            <a:r>
              <a:rPr lang="da-DK" dirty="0" err="1"/>
              <a:t>presidential</a:t>
            </a:r>
            <a:r>
              <a:rPr lang="da-DK" dirty="0"/>
              <a:t> </a:t>
            </a:r>
            <a:r>
              <a:rPr lang="da-DK" dirty="0" err="1"/>
              <a:t>election</a:t>
            </a:r>
            <a:r>
              <a:rPr lang="da-DK" dirty="0"/>
              <a:t> 1936 – Poll - Man fandt en masse adresser via klubber og abonnementer hvor der desværre var en overvægt af rige personer. </a:t>
            </a:r>
          </a:p>
          <a:p>
            <a:r>
              <a:rPr lang="da-DK" dirty="0"/>
              <a:t>Tænk over hvordan data er fremstillet.   </a:t>
            </a:r>
          </a:p>
          <a:p>
            <a:endParaRPr lang="da-DK" dirty="0"/>
          </a:p>
        </p:txBody>
      </p:sp>
      <p:sp>
        <p:nvSpPr>
          <p:cNvPr id="3" name="Pladsholder til tekst 2">
            <a:extLst>
              <a:ext uri="{FF2B5EF4-FFF2-40B4-BE49-F238E27FC236}">
                <a16:creationId xmlns:a16="http://schemas.microsoft.com/office/drawing/2014/main" id="{BB881B58-71D0-37FA-7D28-FBDE9C7936C5}"/>
              </a:ext>
            </a:extLst>
          </p:cNvPr>
          <p:cNvSpPr>
            <a:spLocks noGrp="1"/>
          </p:cNvSpPr>
          <p:nvPr>
            <p:ph type="body" sz="quarter" idx="10"/>
          </p:nvPr>
        </p:nvSpPr>
        <p:spPr/>
        <p:txBody>
          <a:bodyPr/>
          <a:lstStyle/>
          <a:p>
            <a:r>
              <a:rPr lang="da-DK" dirty="0"/>
              <a:t>Faldgrupper</a:t>
            </a:r>
          </a:p>
        </p:txBody>
      </p:sp>
    </p:spTree>
    <p:extLst>
      <p:ext uri="{BB962C8B-B14F-4D97-AF65-F5344CB8AC3E}">
        <p14:creationId xmlns:p14="http://schemas.microsoft.com/office/powerpoint/2010/main" val="2685995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E885196-5810-4187-8AA1-4FAC8D8D7686}"/>
              </a:ext>
            </a:extLst>
          </p:cNvPr>
          <p:cNvSpPr>
            <a:spLocks noGrp="1"/>
          </p:cNvSpPr>
          <p:nvPr>
            <p:ph type="body" sz="quarter" idx="12"/>
          </p:nvPr>
        </p:nvSpPr>
        <p:spPr>
          <a:xfrm>
            <a:off x="179512" y="1347614"/>
            <a:ext cx="8535950" cy="2748445"/>
          </a:xfrm>
        </p:spPr>
        <p:txBody>
          <a:bodyPr/>
          <a:lstStyle/>
          <a:p>
            <a:r>
              <a:rPr lang="da-DK" sz="1600"/>
              <a:t>Overfitting</a:t>
            </a:r>
            <a:r>
              <a:rPr lang="da-DK" sz="1600" dirty="0"/>
              <a:t>: Hvis modellen er for kompleks i forhold til træningsdataene, kan det føre til overfitting, hvilket betyder, at modellen ikke generaliserer godt til nye data.</a:t>
            </a:r>
          </a:p>
          <a:p>
            <a:r>
              <a:rPr lang="da-DK" sz="1600" dirty="0"/>
              <a:t>Uforudsete fejl: AI-systemer kan træffe beslutninger, som kan have uforudsete konsekvenser, især i kritiske situationer.</a:t>
            </a:r>
          </a:p>
          <a:p>
            <a:r>
              <a:rPr lang="da-DK" sz="1600" dirty="0" err="1"/>
              <a:t>Privacy</a:t>
            </a:r>
            <a:r>
              <a:rPr lang="da-DK" sz="1600" dirty="0"/>
              <a:t> og sikkerhed: AI-systemer kan føre til problemer med privatlivets fred og sikkerhed, hvis der ikke træffes passende foranstaltninger for at beskytte personlige data.</a:t>
            </a:r>
          </a:p>
          <a:p>
            <a:r>
              <a:rPr lang="da-DK" sz="1600" dirty="0"/>
              <a:t>Etiske spørgsmål: AI-systemer kan rejse etiske spørgsmål, især når det gælder automatisering af beslutningstagning og erstatning af menneskelig arbejdskraft.</a:t>
            </a:r>
          </a:p>
        </p:txBody>
      </p:sp>
    </p:spTree>
    <p:extLst>
      <p:ext uri="{BB962C8B-B14F-4D97-AF65-F5344CB8AC3E}">
        <p14:creationId xmlns:p14="http://schemas.microsoft.com/office/powerpoint/2010/main" val="3479723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Overfitting and How to Avoid It?">
            <a:extLst>
              <a:ext uri="{FF2B5EF4-FFF2-40B4-BE49-F238E27FC236}">
                <a16:creationId xmlns:a16="http://schemas.microsoft.com/office/drawing/2014/main" id="{1EB6F149-D0D4-40A8-A1A7-9CF02CD0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48909"/>
            <a:ext cx="6810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a:extLst>
              <a:ext uri="{FF2B5EF4-FFF2-40B4-BE49-F238E27FC236}">
                <a16:creationId xmlns:a16="http://schemas.microsoft.com/office/drawing/2014/main" id="{7A68A4C7-96BE-459D-A9EE-1C8DE76434A9}"/>
              </a:ext>
            </a:extLst>
          </p:cNvPr>
          <p:cNvSpPr>
            <a:spLocks noGrp="1"/>
          </p:cNvSpPr>
          <p:nvPr>
            <p:ph type="body" sz="quarter" idx="12"/>
          </p:nvPr>
        </p:nvSpPr>
        <p:spPr>
          <a:xfrm>
            <a:off x="284522" y="1116698"/>
            <a:ext cx="8535950" cy="2860911"/>
          </a:xfrm>
        </p:spPr>
        <p:txBody>
          <a:bodyPr/>
          <a:lstStyle/>
          <a:p>
            <a:r>
              <a:rPr lang="da-DK" sz="1600" dirty="0">
                <a:latin typeface="+mn-lt"/>
              </a:rPr>
              <a:t>Trænings-dataset</a:t>
            </a:r>
          </a:p>
          <a:p>
            <a:r>
              <a:rPr lang="da-DK" sz="1600" dirty="0">
                <a:latin typeface="+mn-lt"/>
              </a:rPr>
              <a:t>Test-dataset</a:t>
            </a:r>
          </a:p>
          <a:p>
            <a:r>
              <a:rPr lang="da-DK" sz="1600" dirty="0">
                <a:latin typeface="+mn-lt"/>
              </a:rPr>
              <a:t>Validerings-dataset (mellem forskellige trænet modeller)</a:t>
            </a:r>
          </a:p>
          <a:p>
            <a:endParaRPr lang="da-DK" sz="1600" dirty="0">
              <a:latin typeface="+mn-lt"/>
            </a:endParaRPr>
          </a:p>
          <a:p>
            <a:r>
              <a:rPr lang="da-DK" sz="1600" kern="0" dirty="0">
                <a:effectLst/>
                <a:latin typeface="+mn-lt"/>
                <a:ea typeface="Times New Roman" panose="02020603050405020304" pitchFamily="18" charset="0"/>
                <a:cs typeface="Times New Roman" panose="02020603050405020304" pitchFamily="18" charset="0"/>
              </a:rPr>
              <a:t>Fire hovedudfordringer med ML?</a:t>
            </a:r>
          </a:p>
          <a:p>
            <a:pPr>
              <a:lnSpc>
                <a:spcPct val="107000"/>
              </a:lnSpc>
              <a:spcAft>
                <a:spcPts val="800"/>
              </a:spcAft>
            </a:pPr>
            <a:r>
              <a:rPr lang="da-DK" sz="1600" dirty="0">
                <a:effectLst/>
                <a:latin typeface="+mn-lt"/>
                <a:ea typeface="Calibri" panose="020F0502020204030204" pitchFamily="34" charset="0"/>
                <a:cs typeface="Times New Roman" panose="02020603050405020304" pitchFamily="18" charset="0"/>
              </a:rPr>
              <a:t>Mangel på data, dårlig data kvalitet, ikke relevante datakolonner, over- og underfit af data.</a:t>
            </a:r>
          </a:p>
          <a:p>
            <a:endParaRPr lang="da-DK" dirty="0"/>
          </a:p>
        </p:txBody>
      </p:sp>
      <p:sp>
        <p:nvSpPr>
          <p:cNvPr id="3" name="Pladsholder til tekst 2">
            <a:extLst>
              <a:ext uri="{FF2B5EF4-FFF2-40B4-BE49-F238E27FC236}">
                <a16:creationId xmlns:a16="http://schemas.microsoft.com/office/drawing/2014/main" id="{CF9DC307-750C-4EA2-AF25-CDDF75784234}"/>
              </a:ext>
            </a:extLst>
          </p:cNvPr>
          <p:cNvSpPr>
            <a:spLocks noGrp="1"/>
          </p:cNvSpPr>
          <p:nvPr>
            <p:ph type="body" sz="quarter" idx="10"/>
          </p:nvPr>
        </p:nvSpPr>
        <p:spPr/>
        <p:txBody>
          <a:bodyPr/>
          <a:lstStyle/>
          <a:p>
            <a:r>
              <a:rPr lang="da-DK" dirty="0"/>
              <a:t>Data-opdeling under træning	</a:t>
            </a:r>
          </a:p>
        </p:txBody>
      </p:sp>
    </p:spTree>
    <p:extLst>
      <p:ext uri="{BB962C8B-B14F-4D97-AF65-F5344CB8AC3E}">
        <p14:creationId xmlns:p14="http://schemas.microsoft.com/office/powerpoint/2010/main" val="7349420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422003"/>
          </a:xfrm>
        </p:spPr>
        <p:txBody>
          <a:bodyPr/>
          <a:lstStyle/>
          <a:p>
            <a:endParaRPr lang="da-DK" dirty="0"/>
          </a:p>
        </p:txBody>
      </p:sp>
      <p:pic>
        <p:nvPicPr>
          <p:cNvPr id="2050" name="Picture 2" descr="Kunstig intelligens — Neurale Netværk og faldet af menneskets sidste  bastion | by Karsten Fyhn | Medium">
            <a:extLst>
              <a:ext uri="{FF2B5EF4-FFF2-40B4-BE49-F238E27FC236}">
                <a16:creationId xmlns:a16="http://schemas.microsoft.com/office/drawing/2014/main" id="{15AB4D74-0692-4F6C-B434-7534337C6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43558"/>
            <a:ext cx="3551684" cy="2109957"/>
          </a:xfrm>
          <a:prstGeom prst="rect">
            <a:avLst/>
          </a:prstGeom>
          <a:noFill/>
          <a:extLst>
            <a:ext uri="{909E8E84-426E-40DD-AFC4-6F175D3DCCD1}">
              <a14:hiddenFill xmlns:a14="http://schemas.microsoft.com/office/drawing/2010/main">
                <a:solidFill>
                  <a:srgbClr val="FFFFFF"/>
                </a:solidFill>
              </a14:hiddenFill>
            </a:ext>
          </a:extLst>
        </p:spPr>
      </p:pic>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pic>
        <p:nvPicPr>
          <p:cNvPr id="2052" name="Picture 4" descr="Neurale Netværk">
            <a:extLst>
              <a:ext uri="{FF2B5EF4-FFF2-40B4-BE49-F238E27FC236}">
                <a16:creationId xmlns:a16="http://schemas.microsoft.com/office/drawing/2014/main" id="{9C4EF9CE-B57A-4614-9994-2C16C006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757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utalk - Estimering af informationsstrøm i dybe neurale netværk">
            <a:extLst>
              <a:ext uri="{FF2B5EF4-FFF2-40B4-BE49-F238E27FC236}">
                <a16:creationId xmlns:a16="http://schemas.microsoft.com/office/drawing/2014/main" id="{085DB6CD-CFA4-4677-A773-17A091DAB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063598"/>
            <a:ext cx="4269245" cy="17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523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470B43F-E8DD-42AF-AC9C-49C52A0A3EC2}"/>
              </a:ext>
            </a:extLst>
          </p:cNvPr>
          <p:cNvSpPr>
            <a:spLocks noGrp="1"/>
          </p:cNvSpPr>
          <p:nvPr>
            <p:ph type="body" sz="quarter" idx="12"/>
          </p:nvPr>
        </p:nvSpPr>
        <p:spPr>
          <a:xfrm>
            <a:off x="284522" y="1116698"/>
            <a:ext cx="8535950" cy="3585597"/>
          </a:xfrm>
        </p:spPr>
        <p:txBody>
          <a:bodyPr/>
          <a:lstStyle/>
          <a:p>
            <a:r>
              <a:rPr lang="da-DK" dirty="0"/>
              <a:t>Historiske data kan hentes her</a:t>
            </a:r>
          </a:p>
          <a:p>
            <a:r>
              <a:rPr lang="da-DK" dirty="0">
                <a:hlinkClick r:id="rId2"/>
              </a:rPr>
              <a:t>https://www.dst.dk/da/Statistik/emner/borgere/befolkning/befolkningstal</a:t>
            </a:r>
            <a:endParaRPr lang="da-DK" dirty="0"/>
          </a:p>
          <a:p>
            <a:r>
              <a:rPr lang="da-DK" dirty="0"/>
              <a:t>Lav model og tjek hvornår der bor 10.000.000 personer i Danmark</a:t>
            </a:r>
          </a:p>
          <a:p>
            <a:r>
              <a:rPr lang="da-DK" dirty="0"/>
              <a:t>Her bruger vi Word og Excel</a:t>
            </a:r>
          </a:p>
          <a:p>
            <a:r>
              <a:rPr lang="da-DK" dirty="0"/>
              <a:t>Model er baseret på eksponentiel regression</a:t>
            </a:r>
          </a:p>
          <a:p>
            <a:r>
              <a:rPr lang="da-DK" dirty="0"/>
              <a:t>Tjek denne</a:t>
            </a:r>
          </a:p>
          <a:p>
            <a:r>
              <a:rPr lang="da-DK" dirty="0">
                <a:hlinkClick r:id="rId3"/>
              </a:rPr>
              <a:t>https://extranet.dst.dk/pyramide/pyramide.htm#!y=2019&amp;v=2</a:t>
            </a:r>
            <a:endParaRPr lang="da-DK" dirty="0"/>
          </a:p>
          <a:p>
            <a:r>
              <a:rPr lang="da-DK" dirty="0"/>
              <a:t>Hvilke data kan være med i denne model?</a:t>
            </a:r>
          </a:p>
        </p:txBody>
      </p:sp>
      <p:sp>
        <p:nvSpPr>
          <p:cNvPr id="3" name="Pladsholder til tekst 2">
            <a:extLst>
              <a:ext uri="{FF2B5EF4-FFF2-40B4-BE49-F238E27FC236}">
                <a16:creationId xmlns:a16="http://schemas.microsoft.com/office/drawing/2014/main" id="{EAE73C7D-0B6F-4E69-9DBD-92EBEAD74408}"/>
              </a:ext>
            </a:extLst>
          </p:cNvPr>
          <p:cNvSpPr>
            <a:spLocks noGrp="1"/>
          </p:cNvSpPr>
          <p:nvPr>
            <p:ph type="body" sz="quarter" idx="10"/>
          </p:nvPr>
        </p:nvSpPr>
        <p:spPr/>
        <p:txBody>
          <a:bodyPr/>
          <a:lstStyle/>
          <a:p>
            <a:r>
              <a:rPr lang="da-DK" altLang="da-DK" dirty="0">
                <a:ea typeface="MS PGothic" panose="020B0600070205080204" pitchFamily="34" charset="-128"/>
              </a:rPr>
              <a:t>B</a:t>
            </a:r>
            <a:r>
              <a:rPr lang="da-DK" altLang="da-DK" sz="2800" dirty="0">
                <a:ea typeface="MS PGothic" panose="020B0600070205080204" pitchFamily="34" charset="-128"/>
              </a:rPr>
              <a:t>efolkningstal i Danmark</a:t>
            </a:r>
          </a:p>
          <a:p>
            <a:endParaRPr lang="da-DK" dirty="0"/>
          </a:p>
        </p:txBody>
      </p:sp>
    </p:spTree>
    <p:extLst>
      <p:ext uri="{BB962C8B-B14F-4D97-AF65-F5344CB8AC3E}">
        <p14:creationId xmlns:p14="http://schemas.microsoft.com/office/powerpoint/2010/main" val="1471671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8E116-CC6E-D9B9-BD91-B9C598005760}"/>
              </a:ext>
            </a:extLst>
          </p:cNvPr>
          <p:cNvSpPr>
            <a:spLocks noGrp="1"/>
          </p:cNvSpPr>
          <p:nvPr>
            <p:ph type="body" sz="quarter" idx="12"/>
          </p:nvPr>
        </p:nvSpPr>
        <p:spPr>
          <a:xfrm>
            <a:off x="284522" y="1116698"/>
            <a:ext cx="8535950" cy="2785378"/>
          </a:xfrm>
        </p:spPr>
        <p:txBody>
          <a:bodyPr/>
          <a:lstStyle/>
          <a:p>
            <a:r>
              <a:rPr lang="da-DK" dirty="0"/>
              <a:t>Skriv et lille </a:t>
            </a:r>
            <a:r>
              <a:rPr lang="da-DK" dirty="0" err="1"/>
              <a:t>python</a:t>
            </a:r>
            <a:r>
              <a:rPr lang="da-DK" dirty="0"/>
              <a:t> program som laver en loop x 10 og skriver tekst + værdi i fil </a:t>
            </a:r>
          </a:p>
          <a:p>
            <a:endParaRPr lang="da-DK" dirty="0"/>
          </a:p>
          <a:p>
            <a:r>
              <a:rPr lang="da-DK" dirty="0"/>
              <a:t>Lav et andet program som læser samme fil og ganger værdi med 10 – resultat gemmes i ny fil</a:t>
            </a:r>
          </a:p>
          <a:p>
            <a:endParaRPr lang="da-DK" dirty="0"/>
          </a:p>
          <a:p>
            <a:r>
              <a:rPr lang="da-DK" dirty="0"/>
              <a:t>Find fil i mc og </a:t>
            </a:r>
            <a:r>
              <a:rPr lang="da-DK"/>
              <a:t>tjek indhold</a:t>
            </a:r>
            <a:endParaRPr lang="da-DK" dirty="0"/>
          </a:p>
        </p:txBody>
      </p:sp>
      <p:sp>
        <p:nvSpPr>
          <p:cNvPr id="3" name="Pladsholder til tekst 2">
            <a:extLst>
              <a:ext uri="{FF2B5EF4-FFF2-40B4-BE49-F238E27FC236}">
                <a16:creationId xmlns:a16="http://schemas.microsoft.com/office/drawing/2014/main" id="{5B1DBAE0-13BF-900B-3835-68B09BEAEC11}"/>
              </a:ext>
            </a:extLst>
          </p:cNvPr>
          <p:cNvSpPr>
            <a:spLocks noGrp="1"/>
          </p:cNvSpPr>
          <p:nvPr>
            <p:ph type="body" sz="quarter" idx="10"/>
          </p:nvPr>
        </p:nvSpPr>
        <p:spPr/>
        <p:txBody>
          <a:bodyPr/>
          <a:lstStyle/>
          <a:p>
            <a:r>
              <a:rPr lang="da-DK" dirty="0"/>
              <a:t>Python og filer</a:t>
            </a:r>
          </a:p>
        </p:txBody>
      </p:sp>
    </p:spTree>
    <p:extLst>
      <p:ext uri="{BB962C8B-B14F-4D97-AF65-F5344CB8AC3E}">
        <p14:creationId xmlns:p14="http://schemas.microsoft.com/office/powerpoint/2010/main" val="27096087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E59B8F-499D-4628-B1D9-43821E648B58}"/>
              </a:ext>
            </a:extLst>
          </p:cNvPr>
          <p:cNvSpPr>
            <a:spLocks noGrp="1"/>
          </p:cNvSpPr>
          <p:nvPr>
            <p:ph type="body" sz="quarter" idx="12"/>
          </p:nvPr>
        </p:nvSpPr>
        <p:spPr>
          <a:xfrm>
            <a:off x="284522" y="1116698"/>
            <a:ext cx="8535950" cy="2169825"/>
          </a:xfrm>
        </p:spPr>
        <p:txBody>
          <a:bodyPr/>
          <a:lstStyle/>
          <a:p>
            <a:r>
              <a:rPr lang="da-DK" dirty="0"/>
              <a:t>Internt projekt på Teknologisk Institut og IBM</a:t>
            </a:r>
          </a:p>
          <a:p>
            <a:endParaRPr lang="da-DK" dirty="0"/>
          </a:p>
          <a:p>
            <a:r>
              <a:rPr lang="da-DK" dirty="0"/>
              <a:t>Beskriv projektforløb</a:t>
            </a:r>
          </a:p>
          <a:p>
            <a:endParaRPr lang="da-DK" dirty="0"/>
          </a:p>
          <a:p>
            <a:r>
              <a:rPr lang="da-DK" dirty="0"/>
              <a:t>Hvordan skulle projektforløbet havde været?</a:t>
            </a:r>
          </a:p>
        </p:txBody>
      </p:sp>
      <p:sp>
        <p:nvSpPr>
          <p:cNvPr id="3" name="Pladsholder til tekst 2">
            <a:extLst>
              <a:ext uri="{FF2B5EF4-FFF2-40B4-BE49-F238E27FC236}">
                <a16:creationId xmlns:a16="http://schemas.microsoft.com/office/drawing/2014/main" id="{9F599055-DD9C-4F49-9FD5-5278B0F2D61D}"/>
              </a:ext>
            </a:extLst>
          </p:cNvPr>
          <p:cNvSpPr>
            <a:spLocks noGrp="1"/>
          </p:cNvSpPr>
          <p:nvPr>
            <p:ph type="body" sz="quarter" idx="10"/>
          </p:nvPr>
        </p:nvSpPr>
        <p:spPr/>
        <p:txBody>
          <a:bodyPr/>
          <a:lstStyle/>
          <a:p>
            <a:r>
              <a:rPr lang="da-DK" dirty="0"/>
              <a:t>Case	</a:t>
            </a:r>
          </a:p>
        </p:txBody>
      </p:sp>
    </p:spTree>
    <p:extLst>
      <p:ext uri="{BB962C8B-B14F-4D97-AF65-F5344CB8AC3E}">
        <p14:creationId xmlns:p14="http://schemas.microsoft.com/office/powerpoint/2010/main" val="3261776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altLang="da-DK" b="1" dirty="0" err="1">
                <a:latin typeface="Arial" panose="020B0604020202020204" pitchFamily="34" charset="0"/>
              </a:rPr>
              <a:t>Raspberry</a:t>
            </a:r>
            <a:r>
              <a:rPr lang="da-DK" altLang="da-DK" b="1" dirty="0">
                <a:latin typeface="Arial" panose="020B0604020202020204" pitchFamily="34" charset="0"/>
              </a:rPr>
              <a:t> Pi Extension Board</a:t>
            </a:r>
          </a:p>
          <a:p>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4" y="764253"/>
            <a:ext cx="1899218" cy="1318901"/>
          </a:xfrm>
          <a:prstGeom prst="rect">
            <a:avLst/>
          </a:prstGeom>
        </p:spPr>
      </p:pic>
      <p:pic>
        <p:nvPicPr>
          <p:cNvPr id="8" name="Billed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915566"/>
            <a:ext cx="2771800" cy="1108720"/>
          </a:xfrm>
          <a:prstGeom prst="rect">
            <a:avLst/>
          </a:prstGeom>
        </p:spPr>
      </p:pic>
      <p:pic>
        <p:nvPicPr>
          <p:cNvPr id="9" name="Bille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721331"/>
            <a:ext cx="2975992" cy="2111094"/>
          </a:xfrm>
          <a:prstGeom prst="rect">
            <a:avLst/>
          </a:prstGeom>
        </p:spPr>
      </p:pic>
      <p:pic>
        <p:nvPicPr>
          <p:cNvPr id="10" name="Billed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0" y="2355726"/>
            <a:ext cx="3642780" cy="2429279"/>
          </a:xfrm>
          <a:prstGeom prst="rect">
            <a:avLst/>
          </a:prstGeom>
        </p:spPr>
      </p:pic>
      <p:pic>
        <p:nvPicPr>
          <p:cNvPr id="11" name="Billed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0326" y="2145545"/>
            <a:ext cx="2251297" cy="1960360"/>
          </a:xfrm>
          <a:prstGeom prst="rect">
            <a:avLst/>
          </a:prstGeom>
        </p:spPr>
      </p:pic>
      <p:pic>
        <p:nvPicPr>
          <p:cNvPr id="12" name="Billed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9443" y="2600881"/>
            <a:ext cx="1353312" cy="999744"/>
          </a:xfrm>
          <a:prstGeom prst="rect">
            <a:avLst/>
          </a:prstGeom>
        </p:spPr>
      </p:pic>
      <p:pic>
        <p:nvPicPr>
          <p:cNvPr id="13" name="Billed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7776" y="3369081"/>
            <a:ext cx="2067694" cy="2067694"/>
          </a:xfrm>
          <a:prstGeom prst="rect">
            <a:avLst/>
          </a:prstGeom>
        </p:spPr>
      </p:pic>
      <p:pic>
        <p:nvPicPr>
          <p:cNvPr id="14" name="Billed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3036" y="3962285"/>
            <a:ext cx="881286" cy="881286"/>
          </a:xfrm>
          <a:prstGeom prst="rect">
            <a:avLst/>
          </a:prstGeom>
        </p:spPr>
      </p:pic>
    </p:spTree>
    <p:extLst>
      <p:ext uri="{BB962C8B-B14F-4D97-AF65-F5344CB8AC3E}">
        <p14:creationId xmlns:p14="http://schemas.microsoft.com/office/powerpoint/2010/main" val="996049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F10F94-AEEF-F236-F320-2E644AE17579}"/>
              </a:ext>
            </a:extLst>
          </p:cNvPr>
          <p:cNvSpPr>
            <a:spLocks noGrp="1"/>
          </p:cNvSpPr>
          <p:nvPr>
            <p:ph type="body" sz="quarter" idx="12"/>
          </p:nvPr>
        </p:nvSpPr>
        <p:spPr>
          <a:xfrm>
            <a:off x="285852" y="934801"/>
            <a:ext cx="8535950" cy="4207306"/>
          </a:xfrm>
        </p:spPr>
        <p:txBody>
          <a:bodyPr/>
          <a:lstStyle/>
          <a:p>
            <a:r>
              <a:rPr lang="da-DK" sz="1800" b="0" i="0" dirty="0">
                <a:effectLst/>
                <a:latin typeface="+mn-lt"/>
              </a:rPr>
              <a:t>MPC (Model </a:t>
            </a:r>
            <a:r>
              <a:rPr lang="da-DK" sz="1800" b="0" i="0" dirty="0" err="1">
                <a:effectLst/>
                <a:latin typeface="+mn-lt"/>
              </a:rPr>
              <a:t>Predictive</a:t>
            </a:r>
            <a:r>
              <a:rPr lang="da-DK" sz="1800" b="0" i="0" dirty="0">
                <a:effectLst/>
                <a:latin typeface="+mn-lt"/>
              </a:rPr>
              <a:t> Control) er en avanceret kontrolteknik, der bruger en matematisk model af det system, der skal styres, til at forudsige dets reaktioner og træffe beslutninger om styring i realtid.</a:t>
            </a:r>
          </a:p>
          <a:p>
            <a:endParaRPr lang="da-DK" sz="1800" b="0" i="0" dirty="0">
              <a:effectLst/>
              <a:latin typeface="+mn-lt"/>
            </a:endParaRPr>
          </a:p>
          <a:p>
            <a:r>
              <a:rPr lang="da-DK" sz="1800" b="0" i="0" dirty="0">
                <a:effectLst/>
                <a:latin typeface="+mn-lt"/>
              </a:rPr>
              <a:t>MPC består af tre grundlæggende elementer: en procesmodel, en prædiktionsalgoritme og en optimeringsrutine. Procesmodellen beskriver den matematiske relation mellem input og output af systemet, mens prædiktionsalgoritmen bruger denne model til at forudsige systemets fremtidige opførsel baseret på de nuværende og tidligere input og output. Optimeringsrutinen bruger disse forudsigelser til at generere en optimal styresekvens, der tager hensyn til systemets dynamik, begrænsninger og mål.</a:t>
            </a:r>
            <a:endParaRPr lang="da-DK" sz="1800" dirty="0">
              <a:latin typeface="+mn-lt"/>
            </a:endParaRPr>
          </a:p>
          <a:p>
            <a:endParaRPr lang="da-DK" sz="1800" dirty="0">
              <a:latin typeface="+mn-lt"/>
            </a:endParaRPr>
          </a:p>
          <a:p>
            <a:r>
              <a:rPr lang="da-DK" sz="1800" dirty="0">
                <a:latin typeface="+mn-lt"/>
              </a:rPr>
              <a:t>ML/AI vs. MPC – MPC kan laves uden data? Indeklima styringer i bygninger</a:t>
            </a:r>
          </a:p>
        </p:txBody>
      </p:sp>
      <p:sp>
        <p:nvSpPr>
          <p:cNvPr id="3" name="Pladsholder til tekst 2">
            <a:extLst>
              <a:ext uri="{FF2B5EF4-FFF2-40B4-BE49-F238E27FC236}">
                <a16:creationId xmlns:a16="http://schemas.microsoft.com/office/drawing/2014/main" id="{5254A0C8-2DBF-3E14-47F6-247749AABC1C}"/>
              </a:ext>
            </a:extLst>
          </p:cNvPr>
          <p:cNvSpPr>
            <a:spLocks noGrp="1"/>
          </p:cNvSpPr>
          <p:nvPr>
            <p:ph type="body" sz="quarter" idx="10"/>
          </p:nvPr>
        </p:nvSpPr>
        <p:spPr/>
        <p:txBody>
          <a:bodyPr/>
          <a:lstStyle/>
          <a:p>
            <a:r>
              <a:rPr lang="da-DK" sz="2000" b="1" dirty="0"/>
              <a:t>Tjek andre teknologier, som kan være bedre</a:t>
            </a:r>
            <a:r>
              <a:rPr lang="da-DK" dirty="0"/>
              <a:t> 	</a:t>
            </a:r>
          </a:p>
        </p:txBody>
      </p:sp>
    </p:spTree>
    <p:extLst>
      <p:ext uri="{BB962C8B-B14F-4D97-AF65-F5344CB8AC3E}">
        <p14:creationId xmlns:p14="http://schemas.microsoft.com/office/powerpoint/2010/main" val="41575185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FDC30D-23F5-45CC-9C67-0CE9E799B1BF}"/>
              </a:ext>
            </a:extLst>
          </p:cNvPr>
          <p:cNvSpPr>
            <a:spLocks noGrp="1"/>
          </p:cNvSpPr>
          <p:nvPr>
            <p:ph type="body" sz="quarter" idx="12"/>
          </p:nvPr>
        </p:nvSpPr>
        <p:spPr>
          <a:xfrm>
            <a:off x="304025" y="1409893"/>
            <a:ext cx="8535950" cy="2988510"/>
          </a:xfrm>
        </p:spPr>
        <p:txBody>
          <a:bodyPr/>
          <a:lstStyle/>
          <a:p>
            <a:r>
              <a:rPr lang="da-DK" sz="1800" dirty="0"/>
              <a:t>Slogan ”Vi bruger AI til at gøre kommunens skraldeordning mere grøn”</a:t>
            </a:r>
          </a:p>
          <a:p>
            <a:endParaRPr lang="da-DK" sz="1800" dirty="0"/>
          </a:p>
          <a:p>
            <a:endParaRPr lang="da-DK" sz="1800" dirty="0"/>
          </a:p>
          <a:p>
            <a:r>
              <a:rPr lang="da-DK" sz="1800" dirty="0"/>
              <a:t>Kan vi det (bruge ML/AI)?</a:t>
            </a:r>
          </a:p>
          <a:p>
            <a:r>
              <a:rPr lang="da-DK" sz="1800" dirty="0"/>
              <a:t>Ved vi hvad målet er?</a:t>
            </a:r>
          </a:p>
          <a:p>
            <a:r>
              <a:rPr lang="da-DK" sz="1800" dirty="0"/>
              <a:t>Hvad skal datalogges?</a:t>
            </a:r>
          </a:p>
          <a:p>
            <a:r>
              <a:rPr lang="da-DK" sz="1800" dirty="0"/>
              <a:t>Hvilken fremgangsmetode skal vi anvende?</a:t>
            </a:r>
          </a:p>
          <a:p>
            <a:r>
              <a:rPr lang="da-DK" sz="1800" dirty="0"/>
              <a:t>Hvordan ser systemet ud når det er sat i drift? </a:t>
            </a:r>
          </a:p>
        </p:txBody>
      </p:sp>
      <p:sp>
        <p:nvSpPr>
          <p:cNvPr id="3" name="Pladsholder til tekst 2">
            <a:extLst>
              <a:ext uri="{FF2B5EF4-FFF2-40B4-BE49-F238E27FC236}">
                <a16:creationId xmlns:a16="http://schemas.microsoft.com/office/drawing/2014/main" id="{E0FB93DB-3E2E-44CF-9D7F-81295E6569E8}"/>
              </a:ext>
            </a:extLst>
          </p:cNvPr>
          <p:cNvSpPr>
            <a:spLocks noGrp="1"/>
          </p:cNvSpPr>
          <p:nvPr>
            <p:ph type="body" sz="quarter" idx="10"/>
          </p:nvPr>
        </p:nvSpPr>
        <p:spPr/>
        <p:txBody>
          <a:bodyPr/>
          <a:lstStyle/>
          <a:p>
            <a:r>
              <a:rPr lang="da-DK" altLang="da-DK" sz="2800" dirty="0">
                <a:ea typeface="MS PGothic" panose="020B0600070205080204" pitchFamily="34" charset="-128"/>
              </a:rPr>
              <a:t>Case på ML og AI – Kommunens skraldeordning</a:t>
            </a:r>
          </a:p>
          <a:p>
            <a:endParaRPr lang="da-DK" dirty="0"/>
          </a:p>
        </p:txBody>
      </p:sp>
    </p:spTree>
    <p:extLst>
      <p:ext uri="{BB962C8B-B14F-4D97-AF65-F5344CB8AC3E}">
        <p14:creationId xmlns:p14="http://schemas.microsoft.com/office/powerpoint/2010/main" val="29663454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30993B2-2AA7-4652-9CA7-3E0B4CA7013C}"/>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3DA8441F-09E3-4295-A7A9-B9FC94BDF162}"/>
              </a:ext>
            </a:extLst>
          </p:cNvPr>
          <p:cNvSpPr>
            <a:spLocks noGrp="1"/>
          </p:cNvSpPr>
          <p:nvPr>
            <p:ph type="body" sz="quarter" idx="10"/>
          </p:nvPr>
        </p:nvSpPr>
        <p:spPr/>
        <p:txBody>
          <a:bodyPr/>
          <a:lstStyle/>
          <a:p>
            <a:r>
              <a:rPr lang="da-DK" dirty="0"/>
              <a:t>Kaggle.com</a:t>
            </a:r>
          </a:p>
        </p:txBody>
      </p:sp>
      <p:pic>
        <p:nvPicPr>
          <p:cNvPr id="5" name="Billede 4">
            <a:extLst>
              <a:ext uri="{FF2B5EF4-FFF2-40B4-BE49-F238E27FC236}">
                <a16:creationId xmlns:a16="http://schemas.microsoft.com/office/drawing/2014/main" id="{8FBCCBD2-B5D2-40D9-8476-D42F2D278DB2}"/>
              </a:ext>
            </a:extLst>
          </p:cNvPr>
          <p:cNvPicPr>
            <a:picLocks noChangeAspect="1"/>
          </p:cNvPicPr>
          <p:nvPr/>
        </p:nvPicPr>
        <p:blipFill>
          <a:blip r:embed="rId2"/>
          <a:stretch>
            <a:fillRect/>
          </a:stretch>
        </p:blipFill>
        <p:spPr>
          <a:xfrm>
            <a:off x="1115616" y="1059582"/>
            <a:ext cx="6948264" cy="3799832"/>
          </a:xfrm>
          <a:prstGeom prst="rect">
            <a:avLst/>
          </a:prstGeom>
        </p:spPr>
      </p:pic>
    </p:spTree>
    <p:extLst>
      <p:ext uri="{BB962C8B-B14F-4D97-AF65-F5344CB8AC3E}">
        <p14:creationId xmlns:p14="http://schemas.microsoft.com/office/powerpoint/2010/main" val="15347427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EB43DF9-AE1D-4E0D-86FC-D2C49575397F}"/>
              </a:ext>
            </a:extLst>
          </p:cNvPr>
          <p:cNvSpPr>
            <a:spLocks noGrp="1"/>
          </p:cNvSpPr>
          <p:nvPr>
            <p:ph type="body" sz="quarter" idx="12"/>
          </p:nvPr>
        </p:nvSpPr>
        <p:spPr>
          <a:xfrm>
            <a:off x="284522" y="1116698"/>
            <a:ext cx="8535950" cy="2834622"/>
          </a:xfrm>
        </p:spPr>
        <p:txBody>
          <a:bodyPr/>
          <a:lstStyle/>
          <a:p>
            <a:r>
              <a:rPr lang="da-DK" dirty="0"/>
              <a:t>Øvelse</a:t>
            </a:r>
          </a:p>
          <a:p>
            <a:endParaRPr lang="da-DK" dirty="0"/>
          </a:p>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MpgProject</a:t>
            </a:r>
            <a:r>
              <a:rPr lang="da-DK" sz="1600" dirty="0"/>
              <a:t>/</a:t>
            </a:r>
          </a:p>
          <a:p>
            <a:r>
              <a:rPr lang="da-DK" sz="1600" dirty="0"/>
              <a:t>python3 main.py </a:t>
            </a:r>
          </a:p>
        </p:txBody>
      </p:sp>
      <p:sp>
        <p:nvSpPr>
          <p:cNvPr id="3" name="Pladsholder til tekst 2">
            <a:extLst>
              <a:ext uri="{FF2B5EF4-FFF2-40B4-BE49-F238E27FC236}">
                <a16:creationId xmlns:a16="http://schemas.microsoft.com/office/drawing/2014/main" id="{142D6BF0-95C7-40BE-A3FA-6D922E9C697E}"/>
              </a:ext>
            </a:extLst>
          </p:cNvPr>
          <p:cNvSpPr>
            <a:spLocks noGrp="1"/>
          </p:cNvSpPr>
          <p:nvPr>
            <p:ph type="body" sz="quarter" idx="10"/>
          </p:nvPr>
        </p:nvSpPr>
        <p:spPr/>
        <p:txBody>
          <a:bodyPr/>
          <a:lstStyle/>
          <a:p>
            <a:r>
              <a:rPr lang="da-DK" altLang="da-DK" sz="2800" dirty="0">
                <a:ea typeface="MS PGothic" panose="020B0600070205080204" pitchFamily="34" charset="-128"/>
              </a:rPr>
              <a:t>Case Miles per Gallon - simple ML</a:t>
            </a:r>
            <a:endParaRPr lang="da-DK" dirty="0"/>
          </a:p>
        </p:txBody>
      </p:sp>
    </p:spTree>
    <p:extLst>
      <p:ext uri="{BB962C8B-B14F-4D97-AF65-F5344CB8AC3E}">
        <p14:creationId xmlns:p14="http://schemas.microsoft.com/office/powerpoint/2010/main" val="37098908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EE1488-6A3D-00CD-5FBF-5D34D5476474}"/>
              </a:ext>
            </a:extLst>
          </p:cNvPr>
          <p:cNvSpPr>
            <a:spLocks noGrp="1"/>
          </p:cNvSpPr>
          <p:nvPr>
            <p:ph type="body" sz="quarter" idx="12"/>
          </p:nvPr>
        </p:nvSpPr>
        <p:spPr>
          <a:xfrm>
            <a:off x="284522" y="1116698"/>
            <a:ext cx="8535950" cy="4047262"/>
          </a:xfrm>
        </p:spPr>
        <p:txBody>
          <a:bodyPr/>
          <a:lstStyle/>
          <a:p>
            <a:pPr marL="0" indent="0">
              <a:buNone/>
            </a:pPr>
            <a:r>
              <a:rPr lang="da-DK" sz="1000" dirty="0" err="1"/>
              <a:t>coef</a:t>
            </a:r>
            <a:r>
              <a:rPr lang="da-DK" sz="1000" dirty="0"/>
              <a:t> 0</a:t>
            </a:r>
          </a:p>
          <a:p>
            <a:pPr marL="0" indent="0">
              <a:buNone/>
            </a:pPr>
            <a:r>
              <a:rPr lang="da-DK" sz="1000" dirty="0"/>
              <a:t>-0.4016095055313271</a:t>
            </a:r>
          </a:p>
          <a:p>
            <a:pPr marL="0" indent="0">
              <a:buNone/>
            </a:pPr>
            <a:r>
              <a:rPr lang="da-DK" sz="1000" dirty="0"/>
              <a:t>koefficienter for cylinders er -0.4016095055313271</a:t>
            </a:r>
          </a:p>
          <a:p>
            <a:pPr marL="0" indent="0">
              <a:buNone/>
            </a:pPr>
            <a:r>
              <a:rPr lang="da-DK" sz="1000" dirty="0"/>
              <a:t>koefficienter for </a:t>
            </a:r>
            <a:r>
              <a:rPr lang="da-DK" sz="1000" dirty="0" err="1"/>
              <a:t>displacement</a:t>
            </a:r>
            <a:r>
              <a:rPr lang="da-DK" sz="1000" dirty="0"/>
              <a:t> er 0.015042489927558335</a:t>
            </a:r>
          </a:p>
          <a:p>
            <a:pPr marL="0" indent="0">
              <a:buNone/>
            </a:pPr>
            <a:r>
              <a:rPr lang="da-DK" sz="1000" dirty="0"/>
              <a:t>koefficienter for </a:t>
            </a:r>
            <a:r>
              <a:rPr lang="da-DK" sz="1000" dirty="0" err="1"/>
              <a:t>horsepower</a:t>
            </a:r>
            <a:r>
              <a:rPr lang="da-DK" sz="1000" dirty="0"/>
              <a:t> er -0.021494344251586528</a:t>
            </a:r>
          </a:p>
          <a:p>
            <a:pPr marL="0" indent="0">
              <a:buNone/>
            </a:pPr>
            <a:r>
              <a:rPr lang="da-DK" sz="1000" dirty="0"/>
              <a:t>koefficienter for </a:t>
            </a:r>
            <a:r>
              <a:rPr lang="da-DK" sz="1000" dirty="0" err="1"/>
              <a:t>weight</a:t>
            </a:r>
            <a:r>
              <a:rPr lang="da-DK" sz="1000" dirty="0"/>
              <a:t> er -0.006055056817090898</a:t>
            </a:r>
          </a:p>
          <a:p>
            <a:pPr marL="0" indent="0">
              <a:buNone/>
            </a:pPr>
            <a:r>
              <a:rPr lang="da-DK" sz="1000" dirty="0"/>
              <a:t>koefficienter for acceleration er 0.03358457493329376</a:t>
            </a:r>
          </a:p>
          <a:p>
            <a:pPr marL="0" indent="0">
              <a:buNone/>
            </a:pPr>
            <a:r>
              <a:rPr lang="da-DK" sz="1000" dirty="0"/>
              <a:t>koefficienter for </a:t>
            </a:r>
            <a:r>
              <a:rPr lang="da-DK" sz="1000" dirty="0" err="1"/>
              <a:t>model_year</a:t>
            </a:r>
            <a:r>
              <a:rPr lang="da-DK" sz="1000" dirty="0"/>
              <a:t> er 0.7625597816194097</a:t>
            </a:r>
          </a:p>
          <a:p>
            <a:pPr marL="0" indent="0">
              <a:buNone/>
            </a:pPr>
            <a:r>
              <a:rPr lang="da-DK" sz="1000" dirty="0"/>
              <a:t>koefficienter for </a:t>
            </a:r>
            <a:r>
              <a:rPr lang="da-DK" sz="1000" dirty="0" err="1"/>
              <a:t>origin</a:t>
            </a:r>
            <a:r>
              <a:rPr lang="da-DK" sz="1000" dirty="0"/>
              <a:t> er 1.6215111278712937</a:t>
            </a:r>
          </a:p>
          <a:p>
            <a:pPr marL="0" indent="0">
              <a:buNone/>
            </a:pPr>
            <a:r>
              <a:rPr lang="da-DK" sz="1000" dirty="0"/>
              <a:t>Hovedfejl :  10.142558454927453</a:t>
            </a:r>
          </a:p>
          <a:p>
            <a:pPr marL="0" indent="0">
              <a:buNone/>
            </a:pPr>
            <a:r>
              <a:rPr lang="da-DK" sz="1000" dirty="0" err="1"/>
              <a:t>mpg</a:t>
            </a:r>
            <a:r>
              <a:rPr lang="da-DK" sz="1000" dirty="0"/>
              <a:t> :  3.1847383652236574</a:t>
            </a:r>
          </a:p>
          <a:p>
            <a:pPr marL="0" indent="0">
              <a:buNone/>
            </a:pPr>
            <a:r>
              <a:rPr lang="da-DK" sz="1000" dirty="0"/>
              <a:t>Svar på test 121.242776105327565</a:t>
            </a:r>
          </a:p>
          <a:p>
            <a:pPr marL="0" indent="0">
              <a:buNone/>
            </a:pPr>
            <a:r>
              <a:rPr lang="da-DK" sz="1000" dirty="0"/>
              <a:t>Svar på test 212.60514006177457</a:t>
            </a:r>
          </a:p>
          <a:p>
            <a:pPr marL="0" indent="0">
              <a:buNone/>
            </a:pPr>
            <a:r>
              <a:rPr lang="da-DK" sz="1000" dirty="0"/>
              <a:t>Svar på test 314.858869723862405</a:t>
            </a:r>
          </a:p>
          <a:p>
            <a:pPr marL="0" indent="0">
              <a:buNone/>
            </a:pPr>
            <a:r>
              <a:rPr lang="da-DK" sz="1000" dirty="0"/>
              <a:t>Svar på test 46.242288531908564</a:t>
            </a:r>
          </a:p>
          <a:p>
            <a:pPr marL="0" indent="0">
              <a:buNone/>
            </a:pPr>
            <a:r>
              <a:rPr lang="da-DK" sz="1000" dirty="0"/>
              <a:t>Svar på test 527.124779620862732</a:t>
            </a:r>
          </a:p>
          <a:p>
            <a:pPr marL="0" indent="0">
              <a:buNone/>
            </a:pPr>
            <a:r>
              <a:rPr lang="da-DK" sz="1000" dirty="0"/>
              <a:t>Svar på test 613.592196716045056</a:t>
            </a:r>
          </a:p>
          <a:p>
            <a:pPr marL="0" indent="0">
              <a:buNone/>
            </a:pPr>
            <a:r>
              <a:rPr lang="da-DK" sz="1000" dirty="0"/>
              <a:t>Svar på test 728.5074957897205</a:t>
            </a:r>
          </a:p>
          <a:p>
            <a:pPr marL="0" indent="0">
              <a:buNone/>
            </a:pPr>
            <a:r>
              <a:rPr lang="da-DK" sz="1000" dirty="0"/>
              <a:t>Svar på test 832.20229780819158</a:t>
            </a:r>
          </a:p>
          <a:p>
            <a:pPr marL="0" indent="0">
              <a:buNone/>
            </a:pPr>
            <a:r>
              <a:rPr lang="da-DK" sz="1000" dirty="0"/>
              <a:t>root@6974d2f83bcd:/home/</a:t>
            </a:r>
            <a:r>
              <a:rPr lang="da-DK" sz="1000" dirty="0" err="1"/>
              <a:t>MpgProject</a:t>
            </a:r>
            <a:r>
              <a:rPr lang="da-DK" sz="1000" dirty="0"/>
              <a:t>#</a:t>
            </a:r>
          </a:p>
        </p:txBody>
      </p:sp>
      <p:sp>
        <p:nvSpPr>
          <p:cNvPr id="3" name="Pladsholder til tekst 2">
            <a:extLst>
              <a:ext uri="{FF2B5EF4-FFF2-40B4-BE49-F238E27FC236}">
                <a16:creationId xmlns:a16="http://schemas.microsoft.com/office/drawing/2014/main" id="{32A7EDC6-8972-B371-663D-64518151F2AF}"/>
              </a:ext>
            </a:extLst>
          </p:cNvPr>
          <p:cNvSpPr>
            <a:spLocks noGrp="1"/>
          </p:cNvSpPr>
          <p:nvPr>
            <p:ph type="body" sz="quarter" idx="10"/>
          </p:nvPr>
        </p:nvSpPr>
        <p:spPr/>
        <p:txBody>
          <a:bodyPr/>
          <a:lstStyle/>
          <a:p>
            <a:r>
              <a:rPr lang="da-DK" dirty="0"/>
              <a:t>Resultat</a:t>
            </a:r>
          </a:p>
        </p:txBody>
      </p:sp>
    </p:spTree>
    <p:extLst>
      <p:ext uri="{BB962C8B-B14F-4D97-AF65-F5344CB8AC3E}">
        <p14:creationId xmlns:p14="http://schemas.microsoft.com/office/powerpoint/2010/main" val="2902121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952217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02AABF2-5F68-42C1-A045-CDBA4D3E7FA4}"/>
              </a:ext>
            </a:extLst>
          </p:cNvPr>
          <p:cNvSpPr>
            <a:spLocks noGrp="1"/>
          </p:cNvSpPr>
          <p:nvPr>
            <p:ph type="body" sz="quarter" idx="12"/>
          </p:nvPr>
        </p:nvSpPr>
        <p:spPr>
          <a:xfrm>
            <a:off x="284522" y="1116698"/>
            <a:ext cx="8535950" cy="2477601"/>
          </a:xfrm>
        </p:spPr>
        <p:txBody>
          <a:bodyPr/>
          <a:lstStyle/>
          <a:p>
            <a:r>
              <a:rPr lang="da-DK" dirty="0"/>
              <a:t>Øvelse</a:t>
            </a:r>
          </a:p>
          <a:p>
            <a:endParaRPr lang="da-DK" dirty="0"/>
          </a:p>
          <a:p>
            <a:r>
              <a:rPr lang="da-DK" dirty="0">
                <a:hlinkClick r:id="rId2"/>
              </a:rPr>
              <a:t>https://www.kaggle.com/datasets/uciml/pima-indians-diabetes-database</a:t>
            </a:r>
            <a:endParaRPr lang="da-DK" dirty="0"/>
          </a:p>
          <a:p>
            <a:endParaRPr lang="da-DK" dirty="0"/>
          </a:p>
          <a:p>
            <a:r>
              <a:rPr lang="da-DK" dirty="0"/>
              <a:t>Gennemgang af dataset.</a:t>
            </a:r>
          </a:p>
        </p:txBody>
      </p:sp>
      <p:sp>
        <p:nvSpPr>
          <p:cNvPr id="3" name="Pladsholder til tekst 2">
            <a:extLst>
              <a:ext uri="{FF2B5EF4-FFF2-40B4-BE49-F238E27FC236}">
                <a16:creationId xmlns:a16="http://schemas.microsoft.com/office/drawing/2014/main" id="{8903A4B1-81CA-45D6-A693-F3D797FD3B72}"/>
              </a:ext>
            </a:extLst>
          </p:cNvPr>
          <p:cNvSpPr>
            <a:spLocks noGrp="1"/>
          </p:cNvSpPr>
          <p:nvPr>
            <p:ph type="body" sz="quarter" idx="10"/>
          </p:nvPr>
        </p:nvSpPr>
        <p:spPr/>
        <p:txBody>
          <a:bodyPr/>
          <a:lstStyle/>
          <a:p>
            <a:r>
              <a:rPr lang="da-DK" altLang="da-DK" sz="2400" dirty="0">
                <a:latin typeface="+mn-lt"/>
                <a:ea typeface="MS PGothic" panose="020B0600070205080204" pitchFamily="34" charset="-128"/>
              </a:rPr>
              <a:t>Case </a:t>
            </a:r>
            <a:r>
              <a:rPr lang="da-DK" altLang="da-DK" sz="2400" dirty="0" err="1">
                <a:latin typeface="+mn-lt"/>
                <a:ea typeface="MS PGothic" panose="020B0600070205080204" pitchFamily="34" charset="-128"/>
              </a:rPr>
              <a:t>Pima</a:t>
            </a:r>
            <a:r>
              <a:rPr lang="da-DK" altLang="da-DK" sz="2400" dirty="0">
                <a:latin typeface="+mn-lt"/>
                <a:ea typeface="MS PGothic" panose="020B0600070205080204" pitchFamily="34" charset="-128"/>
              </a:rPr>
              <a:t> Indians </a:t>
            </a:r>
            <a:r>
              <a:rPr lang="da-DK" altLang="da-DK" sz="2400">
                <a:latin typeface="+mn-lt"/>
                <a:ea typeface="MS PGothic" panose="020B0600070205080204" pitchFamily="34" charset="-128"/>
              </a:rPr>
              <a:t>Diabetes – </a:t>
            </a:r>
            <a:r>
              <a:rPr lang="da-DK" sz="2400" b="0" i="0">
                <a:solidFill>
                  <a:srgbClr val="29264C"/>
                </a:solidFill>
                <a:effectLst/>
                <a:latin typeface="+mn-lt"/>
              </a:rPr>
              <a:t>neuralt netværk</a:t>
            </a:r>
            <a:endParaRPr lang="da-DK" altLang="da-DK" sz="24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20767559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BAF7AC3-D13F-538C-4184-F380B9A9F40F}"/>
              </a:ext>
            </a:extLst>
          </p:cNvPr>
          <p:cNvSpPr>
            <a:spLocks noGrp="1"/>
          </p:cNvSpPr>
          <p:nvPr>
            <p:ph type="body" sz="quarter" idx="12"/>
          </p:nvPr>
        </p:nvSpPr>
        <p:spPr>
          <a:xfrm>
            <a:off x="284522" y="1116698"/>
            <a:ext cx="8535950" cy="2699200"/>
          </a:xfrm>
        </p:spPr>
        <p:txBody>
          <a:bodyPr/>
          <a:lstStyle/>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indiansProject</a:t>
            </a:r>
            <a:r>
              <a:rPr lang="da-DK" sz="1600" dirty="0"/>
              <a:t>/</a:t>
            </a:r>
          </a:p>
          <a:p>
            <a:r>
              <a:rPr lang="da-DK" sz="1600" dirty="0"/>
              <a:t>python3 main_opret_model.py </a:t>
            </a:r>
          </a:p>
          <a:p>
            <a:r>
              <a:rPr lang="da-DK" sz="1600" dirty="0"/>
              <a:t>ls –l	</a:t>
            </a:r>
          </a:p>
          <a:p>
            <a:r>
              <a:rPr lang="da-DK" sz="1600" dirty="0"/>
              <a:t>python3 brug_model.py</a:t>
            </a:r>
          </a:p>
        </p:txBody>
      </p:sp>
      <p:sp>
        <p:nvSpPr>
          <p:cNvPr id="3" name="Pladsholder til tekst 2">
            <a:extLst>
              <a:ext uri="{FF2B5EF4-FFF2-40B4-BE49-F238E27FC236}">
                <a16:creationId xmlns:a16="http://schemas.microsoft.com/office/drawing/2014/main" id="{7EFBA8E8-CAA1-25ED-59A4-BA2DAC2CF024}"/>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5684341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6704725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EF68646-BCE4-4DCE-9C32-EBAEA0C78F25}"/>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A8EAA72F-77A5-414C-B37F-6385D60D957C}"/>
              </a:ext>
            </a:extLst>
          </p:cNvPr>
          <p:cNvSpPr>
            <a:spLocks noGrp="1"/>
          </p:cNvSpPr>
          <p:nvPr>
            <p:ph type="body" sz="quarter" idx="10"/>
          </p:nvPr>
        </p:nvSpPr>
        <p:spPr/>
        <p:txBody>
          <a:bodyPr/>
          <a:lstStyle/>
          <a:p>
            <a:r>
              <a:rPr lang="da-DK" altLang="da-DK" sz="2000" dirty="0">
                <a:ea typeface="MS PGothic" panose="020B0600070205080204" pitchFamily="34" charset="-128"/>
              </a:rPr>
              <a:t>Introduktion på </a:t>
            </a:r>
            <a:r>
              <a:rPr lang="da-DK" altLang="da-DK" sz="2000" dirty="0">
                <a:ea typeface="MS PGothic" panose="020B0600070205080204" pitchFamily="34" charset="-128"/>
                <a:hlinkClick r:id="rId2"/>
              </a:rPr>
              <a:t>https://colab.research.google.com/</a:t>
            </a:r>
            <a:endParaRPr lang="da-DK" altLang="da-DK" sz="2000" dirty="0">
              <a:ea typeface="MS PGothic" panose="020B0600070205080204" pitchFamily="34" charset="-128"/>
            </a:endParaRPr>
          </a:p>
          <a:p>
            <a:r>
              <a:rPr lang="da-DK" altLang="da-DK" sz="2000" dirty="0">
                <a:ea typeface="MS PGothic" panose="020B0600070205080204" pitchFamily="34" charset="-128"/>
              </a:rPr>
              <a:t>og oprettelse af konto</a:t>
            </a:r>
          </a:p>
          <a:p>
            <a:endParaRPr lang="da-DK" dirty="0"/>
          </a:p>
        </p:txBody>
      </p:sp>
      <p:pic>
        <p:nvPicPr>
          <p:cNvPr id="5" name="Billede 4">
            <a:extLst>
              <a:ext uri="{FF2B5EF4-FFF2-40B4-BE49-F238E27FC236}">
                <a16:creationId xmlns:a16="http://schemas.microsoft.com/office/drawing/2014/main" id="{C61D0CF5-20D5-445C-8C65-4AB7333C1BD5}"/>
              </a:ext>
            </a:extLst>
          </p:cNvPr>
          <p:cNvPicPr>
            <a:picLocks noChangeAspect="1"/>
          </p:cNvPicPr>
          <p:nvPr/>
        </p:nvPicPr>
        <p:blipFill>
          <a:blip r:embed="rId3"/>
          <a:stretch>
            <a:fillRect/>
          </a:stretch>
        </p:blipFill>
        <p:spPr>
          <a:xfrm>
            <a:off x="323528" y="1116698"/>
            <a:ext cx="7452320" cy="3759307"/>
          </a:xfrm>
          <a:prstGeom prst="rect">
            <a:avLst/>
          </a:prstGeom>
        </p:spPr>
      </p:pic>
    </p:spTree>
    <p:extLst>
      <p:ext uri="{BB962C8B-B14F-4D97-AF65-F5344CB8AC3E}">
        <p14:creationId xmlns:p14="http://schemas.microsoft.com/office/powerpoint/2010/main" val="31817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b="1" dirty="0"/>
              <a:t>Beagleboard.org, Computerkort med ARM Cortex A8, </a:t>
            </a:r>
            <a:r>
              <a:rPr lang="da-DK" b="1" dirty="0" err="1"/>
              <a:t>BeagleBone</a:t>
            </a:r>
            <a:r>
              <a:rPr lang="da-DK" b="1" dirty="0"/>
              <a:t> Black trådløs </a:t>
            </a:r>
          </a:p>
          <a:p>
            <a:r>
              <a:rPr lang="da-DK" sz="900" b="1" dirty="0"/>
              <a:t>OSD3358-processor </a:t>
            </a:r>
            <a:r>
              <a:rPr lang="da-DK" sz="900" b="1" dirty="0" err="1"/>
              <a:t>SiP</a:t>
            </a:r>
            <a:r>
              <a:rPr lang="da-DK" sz="900" b="1" dirty="0"/>
              <a:t> (System-in-Package)</a:t>
            </a:r>
          </a:p>
          <a:p>
            <a:r>
              <a:rPr lang="da-DK" sz="900" dirty="0"/>
              <a:t>• 1 GHz AM3358BZCZ100 </a:t>
            </a:r>
            <a:r>
              <a:rPr lang="da-DK" sz="900" dirty="0" err="1"/>
              <a:t>Sitara</a:t>
            </a:r>
            <a:r>
              <a:rPr lang="da-DK" sz="900" dirty="0"/>
              <a:t> ARM Cortex-A8 MPU med NEON SIMD-matematikenhed, SGX-grafiksystem, 2 x PRU</a:t>
            </a:r>
            <a:br>
              <a:rPr lang="da-DK" sz="900" dirty="0"/>
            </a:br>
            <a:r>
              <a:rPr lang="da-DK" sz="900" dirty="0"/>
              <a:t>• 512 MB 800 MHz DDR3 SDRAM</a:t>
            </a:r>
            <a:br>
              <a:rPr lang="da-DK" sz="900" dirty="0"/>
            </a:br>
            <a:r>
              <a:rPr lang="da-DK" sz="900" dirty="0"/>
              <a:t>• 4 GB 8-bit </a:t>
            </a:r>
            <a:r>
              <a:rPr lang="da-DK" sz="900" dirty="0" err="1"/>
              <a:t>eMMC</a:t>
            </a:r>
            <a:r>
              <a:rPr lang="da-DK" sz="900" dirty="0"/>
              <a:t> flash-hukommelse </a:t>
            </a:r>
            <a:r>
              <a:rPr lang="da-DK" sz="900" dirty="0" err="1"/>
              <a:t>forudinstalleret</a:t>
            </a:r>
            <a:r>
              <a:rPr lang="da-DK" sz="900" dirty="0"/>
              <a:t> med </a:t>
            </a:r>
            <a:r>
              <a:rPr lang="da-DK" sz="900" dirty="0" err="1"/>
              <a:t>Debian</a:t>
            </a:r>
            <a:r>
              <a:rPr lang="da-DK" sz="900" dirty="0"/>
              <a:t> Linux OS</a:t>
            </a:r>
            <a:br>
              <a:rPr lang="da-DK" sz="900" dirty="0"/>
            </a:br>
            <a:r>
              <a:rPr lang="da-DK" sz="900" dirty="0"/>
              <a:t>• Indbygget TPS65217C PMIC-strømstyring</a:t>
            </a:r>
            <a:br>
              <a:rPr lang="da-DK" sz="900" dirty="0"/>
            </a:br>
            <a:endParaRPr lang="da-DK" sz="900" dirty="0"/>
          </a:p>
          <a:p>
            <a:r>
              <a:rPr lang="da-DK" sz="900" b="1" dirty="0"/>
              <a:t>Kortet har</a:t>
            </a:r>
          </a:p>
          <a:p>
            <a:r>
              <a:rPr lang="da-DK" sz="900" dirty="0"/>
              <a:t>• OSD3358-processor system-in-</a:t>
            </a:r>
            <a:r>
              <a:rPr lang="da-DK" sz="900" dirty="0" err="1"/>
              <a:t>package</a:t>
            </a:r>
            <a:br>
              <a:rPr lang="da-DK" sz="900" dirty="0"/>
            </a:br>
            <a:r>
              <a:rPr lang="da-DK" sz="900" dirty="0"/>
              <a:t>• Integreret </a:t>
            </a:r>
            <a:r>
              <a:rPr lang="da-DK" sz="900" dirty="0" err="1"/>
              <a:t>WiLink</a:t>
            </a:r>
            <a:r>
              <a:rPr lang="da-DK" sz="900" dirty="0"/>
              <a:t> 1835 trådløs med IEEE 802.11b/g/n </a:t>
            </a:r>
            <a:r>
              <a:rPr lang="da-DK" sz="900" dirty="0" err="1"/>
              <a:t>WiFi</a:t>
            </a:r>
            <a:r>
              <a:rPr lang="da-DK" sz="900" dirty="0"/>
              <a:t> og Bluetooth 4.1</a:t>
            </a:r>
            <a:br>
              <a:rPr lang="da-DK" sz="900" dirty="0"/>
            </a:br>
            <a:r>
              <a:rPr lang="da-DK" sz="900" dirty="0"/>
              <a:t>• Integreret TDA19988 HDMI 1.4a-transmitter</a:t>
            </a:r>
            <a:br>
              <a:rPr lang="da-DK" sz="900" dirty="0"/>
            </a:br>
            <a:r>
              <a:rPr lang="da-DK" sz="900" dirty="0"/>
              <a:t>• </a:t>
            </a:r>
            <a:r>
              <a:rPr lang="da-DK" sz="900" dirty="0" err="1"/>
              <a:t>microHDMI</a:t>
            </a:r>
            <a:r>
              <a:rPr lang="da-DK" sz="900" dirty="0"/>
              <a:t> video/audiostik</a:t>
            </a:r>
            <a:br>
              <a:rPr lang="da-DK" sz="900" dirty="0"/>
            </a:br>
            <a:r>
              <a:rPr lang="da-DK" sz="900" dirty="0"/>
              <a:t>• USB mini-B-stik til USB 2.0 HS-klient</a:t>
            </a:r>
            <a:br>
              <a:rPr lang="da-DK" sz="900" dirty="0"/>
            </a:br>
            <a:r>
              <a:rPr lang="da-DK" sz="900" dirty="0"/>
              <a:t>• USB-A stik til USB 2.0 HS-vært</a:t>
            </a:r>
            <a:br>
              <a:rPr lang="da-DK" sz="900" dirty="0"/>
            </a:br>
            <a:r>
              <a:rPr lang="da-DK" sz="900" dirty="0"/>
              <a:t>• Strøm-, Nulstil- og Start-trykknapper</a:t>
            </a:r>
            <a:br>
              <a:rPr lang="da-DK" sz="900" dirty="0"/>
            </a:br>
            <a:r>
              <a:rPr lang="da-DK" sz="900" dirty="0"/>
              <a:t>• </a:t>
            </a:r>
            <a:r>
              <a:rPr lang="da-DK" sz="900" dirty="0" err="1"/>
              <a:t>LED’er</a:t>
            </a:r>
            <a:r>
              <a:rPr lang="da-DK" sz="900" dirty="0"/>
              <a:t> til effekt og </a:t>
            </a:r>
            <a:r>
              <a:rPr lang="da-DK" sz="900" dirty="0" err="1"/>
              <a:t>WiFi</a:t>
            </a:r>
            <a:r>
              <a:rPr lang="da-DK" sz="900" dirty="0"/>
              <a:t>/Bluetooth-aktivitet</a:t>
            </a:r>
            <a:br>
              <a:rPr lang="da-DK" sz="900" dirty="0"/>
            </a:br>
            <a:r>
              <a:rPr lang="da-DK" sz="900" dirty="0"/>
              <a:t>• 4 x brugerlysdioder</a:t>
            </a:r>
            <a:br>
              <a:rPr lang="da-DK" sz="900" dirty="0"/>
            </a:br>
            <a:r>
              <a:rPr lang="da-DK" sz="900" dirty="0"/>
              <a:t>• </a:t>
            </a:r>
            <a:r>
              <a:rPr lang="da-DK" sz="900" dirty="0" err="1"/>
              <a:t>microSD</a:t>
            </a:r>
            <a:r>
              <a:rPr lang="da-DK" sz="900" dirty="0"/>
              <a:t>-kortstikplads</a:t>
            </a:r>
            <a:br>
              <a:rPr lang="da-DK" sz="900" dirty="0"/>
            </a:br>
            <a:r>
              <a:rPr lang="da-DK" sz="900" dirty="0"/>
              <a:t>• 6-benet seriel </a:t>
            </a:r>
            <a:r>
              <a:rPr lang="da-DK" sz="900" dirty="0" err="1"/>
              <a:t>debuggingsstiftliste</a:t>
            </a:r>
            <a:br>
              <a:rPr lang="da-DK" sz="900" dirty="0"/>
            </a:br>
            <a:r>
              <a:rPr lang="da-DK" sz="900" dirty="0"/>
              <a:t>• 2 x 46-benet udvidelseslister, </a:t>
            </a:r>
            <a:r>
              <a:rPr lang="da-DK" sz="900" dirty="0" err="1"/>
              <a:t>BeagleBone</a:t>
            </a:r>
            <a:r>
              <a:rPr lang="da-DK" sz="900" dirty="0"/>
              <a:t> Cape-kompatibel</a:t>
            </a:r>
            <a:br>
              <a:rPr lang="da-DK" sz="900" dirty="0"/>
            </a:br>
            <a:r>
              <a:rPr lang="da-DK" sz="900" dirty="0"/>
              <a:t>• 2 x antennestik</a:t>
            </a:r>
            <a:br>
              <a:rPr lang="da-DK" sz="900" dirty="0"/>
            </a:br>
            <a:r>
              <a:rPr lang="da-DK" sz="900" dirty="0"/>
              <a:t>• Strømforsyning: +5 V DC via USB mini-B fatning, </a:t>
            </a:r>
            <a:r>
              <a:rPr lang="da-DK" sz="900" dirty="0" err="1"/>
              <a:t>udvidelsesstiftliste</a:t>
            </a:r>
            <a:r>
              <a:rPr lang="da-DK" sz="900" dirty="0"/>
              <a:t> eller cylinder-jackfatning</a:t>
            </a:r>
            <a:br>
              <a:rPr lang="da-DK" sz="900" dirty="0"/>
            </a:br>
            <a:r>
              <a:rPr lang="da-DK" sz="900" dirty="0"/>
              <a:t>• Dimensioner: 3,4 x 2,1 tommer</a:t>
            </a:r>
          </a:p>
          <a:p>
            <a:endParaRPr lang="da-DK" dirty="0"/>
          </a:p>
        </p:txBody>
      </p:sp>
      <p:pic>
        <p:nvPicPr>
          <p:cNvPr id="4" name="Billed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497" y="2139702"/>
            <a:ext cx="3691912" cy="2286658"/>
          </a:xfrm>
          <a:prstGeom prst="rect">
            <a:avLst/>
          </a:prstGeom>
        </p:spPr>
      </p:pic>
    </p:spTree>
    <p:extLst>
      <p:ext uri="{BB962C8B-B14F-4D97-AF65-F5344CB8AC3E}">
        <p14:creationId xmlns:p14="http://schemas.microsoft.com/office/powerpoint/2010/main" val="32095372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5FB194-2990-342C-105A-D97B0D48F8F7}"/>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9E40CD6D-7471-F0CE-2C99-60FDDDC007E4}"/>
              </a:ext>
            </a:extLst>
          </p:cNvPr>
          <p:cNvSpPr>
            <a:spLocks noGrp="1"/>
          </p:cNvSpPr>
          <p:nvPr>
            <p:ph type="body" sz="quarter" idx="10"/>
          </p:nvPr>
        </p:nvSpPr>
        <p:spPr/>
        <p:txBody>
          <a:bodyPr/>
          <a:lstStyle/>
          <a:p>
            <a:r>
              <a:rPr lang="da-DK" dirty="0" err="1"/>
              <a:t>Colab</a:t>
            </a:r>
            <a:r>
              <a:rPr lang="da-DK" dirty="0"/>
              <a:t> </a:t>
            </a:r>
            <a:r>
              <a:rPr lang="da-DK" dirty="0" err="1"/>
              <a:t>numpy</a:t>
            </a:r>
            <a:r>
              <a:rPr lang="da-DK" dirty="0"/>
              <a:t> guide</a:t>
            </a:r>
          </a:p>
        </p:txBody>
      </p:sp>
    </p:spTree>
    <p:extLst>
      <p:ext uri="{BB962C8B-B14F-4D97-AF65-F5344CB8AC3E}">
        <p14:creationId xmlns:p14="http://schemas.microsoft.com/office/powerpoint/2010/main" val="7366291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9055514-54FF-A5D7-48FA-134CC3100E51}"/>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FC8CFF41-E567-4DFA-3E3D-2AE48EF04E88}"/>
              </a:ext>
            </a:extLst>
          </p:cNvPr>
          <p:cNvSpPr>
            <a:spLocks noGrp="1"/>
          </p:cNvSpPr>
          <p:nvPr>
            <p:ph type="body" sz="quarter" idx="10"/>
          </p:nvPr>
        </p:nvSpPr>
        <p:spPr/>
        <p:txBody>
          <a:bodyPr/>
          <a:lstStyle/>
          <a:p>
            <a:r>
              <a:rPr lang="da-DK" dirty="0" err="1"/>
              <a:t>Colab</a:t>
            </a:r>
            <a:r>
              <a:rPr lang="da-DK" dirty="0"/>
              <a:t> Pandas guide</a:t>
            </a:r>
          </a:p>
        </p:txBody>
      </p:sp>
    </p:spTree>
    <p:extLst>
      <p:ext uri="{BB962C8B-B14F-4D97-AF65-F5344CB8AC3E}">
        <p14:creationId xmlns:p14="http://schemas.microsoft.com/office/powerpoint/2010/main" val="175423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244CABE-CD40-495C-9917-B52A384ADD10}"/>
              </a:ext>
            </a:extLst>
          </p:cNvPr>
          <p:cNvSpPr>
            <a:spLocks noGrp="1"/>
          </p:cNvSpPr>
          <p:nvPr>
            <p:ph type="body" sz="quarter" idx="12"/>
          </p:nvPr>
        </p:nvSpPr>
        <p:spPr>
          <a:xfrm>
            <a:off x="284522" y="1116698"/>
            <a:ext cx="8535950" cy="1061829"/>
          </a:xfrm>
        </p:spPr>
        <p:txBody>
          <a:bodyPr/>
          <a:lstStyle/>
          <a:p>
            <a:r>
              <a:rPr lang="da-DK" dirty="0"/>
              <a:t>Find notebook og kør cellerne.</a:t>
            </a:r>
          </a:p>
          <a:p>
            <a:r>
              <a:rPr lang="da-DK" dirty="0"/>
              <a:t>Prøv at se hvad der </a:t>
            </a:r>
            <a:r>
              <a:rPr lang="da-DK"/>
              <a:t>sker undervejs. </a:t>
            </a:r>
          </a:p>
        </p:txBody>
      </p:sp>
      <p:sp>
        <p:nvSpPr>
          <p:cNvPr id="3" name="Pladsholder til tekst 2">
            <a:extLst>
              <a:ext uri="{FF2B5EF4-FFF2-40B4-BE49-F238E27FC236}">
                <a16:creationId xmlns:a16="http://schemas.microsoft.com/office/drawing/2014/main" id="{85BC50D2-63B2-441A-9E79-70033D216AA0}"/>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Python Tutorial With Google </a:t>
            </a:r>
            <a:r>
              <a:rPr lang="en-US" sz="2800" b="0" i="0" dirty="0" err="1">
                <a:solidFill>
                  <a:srgbClr val="212121"/>
                </a:solidFill>
                <a:effectLst/>
                <a:latin typeface="Roboto" panose="02000000000000000000" pitchFamily="2" charset="0"/>
              </a:rPr>
              <a:t>Colab</a:t>
            </a:r>
            <a:endParaRPr lang="da-DK" dirty="0"/>
          </a:p>
        </p:txBody>
      </p:sp>
    </p:spTree>
    <p:extLst>
      <p:ext uri="{BB962C8B-B14F-4D97-AF65-F5344CB8AC3E}">
        <p14:creationId xmlns:p14="http://schemas.microsoft.com/office/powerpoint/2010/main" val="26736328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B474DCF-6490-4B17-A8FF-67E2EB6FAA18}"/>
              </a:ext>
            </a:extLst>
          </p:cNvPr>
          <p:cNvSpPr>
            <a:spLocks noGrp="1"/>
          </p:cNvSpPr>
          <p:nvPr>
            <p:ph type="body" sz="quarter" idx="12"/>
          </p:nvPr>
        </p:nvSpPr>
        <p:spPr>
          <a:xfrm>
            <a:off x="284522" y="1116698"/>
            <a:ext cx="8535950" cy="3444020"/>
          </a:xfrm>
        </p:spPr>
        <p:txBody>
          <a:bodyPr/>
          <a:lstStyle/>
          <a:p>
            <a:r>
              <a:rPr lang="da-DK" sz="1400" dirty="0"/>
              <a:t>Kør kode og tjek hvordan programmet virker</a:t>
            </a:r>
          </a:p>
          <a:p>
            <a:endParaRPr lang="da-DK" sz="1400" dirty="0"/>
          </a:p>
          <a:p>
            <a:r>
              <a:rPr lang="da-DK" sz="1400" dirty="0"/>
              <a:t>Billede database</a:t>
            </a:r>
          </a:p>
          <a:p>
            <a:r>
              <a:rPr lang="da-DK" sz="1400" dirty="0">
                <a:hlinkClick r:id="rId2"/>
              </a:rPr>
              <a:t>https://storage.googleapis.com/openimages/web/index.html</a:t>
            </a:r>
            <a:endParaRPr lang="da-DK" sz="1400" dirty="0"/>
          </a:p>
          <a:p>
            <a:endParaRPr lang="da-DK" sz="1400" dirty="0"/>
          </a:p>
          <a:p>
            <a:r>
              <a:rPr lang="da-DK" sz="1400" dirty="0">
                <a:hlinkClick r:id="rId3"/>
              </a:rPr>
              <a:t>https://www.kaggle.com/models/google/mobilenet-v2</a:t>
            </a:r>
            <a:endParaRPr lang="da-DK" sz="1400" dirty="0"/>
          </a:p>
          <a:p>
            <a:pPr marL="0" indent="0">
              <a:buNone/>
            </a:pPr>
            <a:endParaRPr lang="da-DK" sz="1400" dirty="0"/>
          </a:p>
          <a:p>
            <a:r>
              <a:rPr lang="da-DK" sz="1400" dirty="0"/>
              <a:t>Omskriv programmet således at der kun søges efter nummerplader på biler.</a:t>
            </a:r>
          </a:p>
          <a:p>
            <a:endParaRPr lang="da-DK" sz="1400" dirty="0"/>
          </a:p>
          <a:p>
            <a:r>
              <a:rPr lang="da-DK" sz="1400" dirty="0"/>
              <a:t>Ekstra opgave</a:t>
            </a:r>
          </a:p>
          <a:p>
            <a:r>
              <a:rPr lang="da-DK" sz="1400" dirty="0"/>
              <a:t>Prøv at se om vi finde flere ting som denne model kan finde i et billede.</a:t>
            </a:r>
          </a:p>
          <a:p>
            <a:r>
              <a:rPr lang="da-DK" sz="1400" dirty="0"/>
              <a:t>Find billeder og link via Internettet – indsæt link i program og se om vores model kan finde tingene.</a:t>
            </a:r>
          </a:p>
        </p:txBody>
      </p:sp>
      <p:sp>
        <p:nvSpPr>
          <p:cNvPr id="3" name="Pladsholder til tekst 2">
            <a:extLst>
              <a:ext uri="{FF2B5EF4-FFF2-40B4-BE49-F238E27FC236}">
                <a16:creationId xmlns:a16="http://schemas.microsoft.com/office/drawing/2014/main" id="{3A9EB73C-D862-4C5F-A05B-875BBA844066}"/>
              </a:ext>
            </a:extLst>
          </p:cNvPr>
          <p:cNvSpPr>
            <a:spLocks noGrp="1"/>
          </p:cNvSpPr>
          <p:nvPr>
            <p:ph type="body" sz="quarter" idx="10"/>
          </p:nvPr>
        </p:nvSpPr>
        <p:spPr/>
        <p:txBody>
          <a:bodyPr/>
          <a:lstStyle/>
          <a:p>
            <a:r>
              <a:rPr lang="da-DK" altLang="da-DK" sz="2800" dirty="0">
                <a:ea typeface="MS PGothic" panose="020B0600070205080204" pitchFamily="34" charset="-128"/>
              </a:rPr>
              <a:t>Object </a:t>
            </a:r>
            <a:r>
              <a:rPr lang="da-DK" altLang="da-DK" sz="2800" dirty="0" err="1">
                <a:ea typeface="MS PGothic" panose="020B0600070205080204" pitchFamily="34" charset="-128"/>
              </a:rPr>
              <a:t>detection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14654987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148546D-3C9D-4EF8-95D1-DC97718EFA33}"/>
              </a:ext>
            </a:extLst>
          </p:cNvPr>
          <p:cNvSpPr>
            <a:spLocks noGrp="1"/>
          </p:cNvSpPr>
          <p:nvPr>
            <p:ph type="body" sz="quarter" idx="12"/>
          </p:nvPr>
        </p:nvSpPr>
        <p:spPr>
          <a:xfrm>
            <a:off x="284522" y="1116698"/>
            <a:ext cx="8535950" cy="3647152"/>
          </a:xfrm>
        </p:spPr>
        <p:txBody>
          <a:bodyPr/>
          <a:lstStyle/>
          <a:p>
            <a:r>
              <a:rPr lang="da-DK" dirty="0"/>
              <a:t>Hvad er Transfer learning?</a:t>
            </a:r>
          </a:p>
          <a:p>
            <a:r>
              <a:rPr lang="da-DK" dirty="0">
                <a:hlinkClick r:id="rId2"/>
              </a:rPr>
              <a:t>https://www.tensorflow.org/hub/tutorials/tf2_image_retraining</a:t>
            </a:r>
            <a:endParaRPr lang="da-DK" dirty="0"/>
          </a:p>
          <a:p>
            <a:r>
              <a:rPr lang="da-DK" dirty="0">
                <a:hlinkClick r:id="rId3"/>
              </a:rPr>
              <a:t>https://en.wikipedia.org/wiki/ImageNet</a:t>
            </a:r>
            <a:r>
              <a:rPr lang="da-DK" dirty="0"/>
              <a:t> 14 millioner billeder </a:t>
            </a:r>
          </a:p>
          <a:p>
            <a:r>
              <a:rPr lang="da-DK" dirty="0">
                <a:hlinkClick r:id="rId4"/>
              </a:rPr>
              <a:t>https://image-net.org/index.php</a:t>
            </a:r>
            <a:endParaRPr lang="da-DK" dirty="0"/>
          </a:p>
          <a:p>
            <a:endParaRPr lang="da-DK" dirty="0"/>
          </a:p>
          <a:p>
            <a:r>
              <a:rPr lang="da-DK" dirty="0"/>
              <a:t>Kør </a:t>
            </a:r>
            <a:r>
              <a:rPr lang="en-US" dirty="0" err="1"/>
              <a:t>transfer_learning_with_hub.ipynb</a:t>
            </a:r>
            <a:endParaRPr lang="da-DK" dirty="0"/>
          </a:p>
          <a:p>
            <a:endParaRPr lang="da-DK" dirty="0"/>
          </a:p>
          <a:p>
            <a:r>
              <a:rPr lang="da-DK" dirty="0"/>
              <a:t>Er der tid – så prøv at med en tom model til at starte med….</a:t>
            </a:r>
          </a:p>
          <a:p>
            <a:endParaRPr lang="da-DK" dirty="0"/>
          </a:p>
        </p:txBody>
      </p:sp>
      <p:sp>
        <p:nvSpPr>
          <p:cNvPr id="3" name="Pladsholder til tekst 2">
            <a:extLst>
              <a:ext uri="{FF2B5EF4-FFF2-40B4-BE49-F238E27FC236}">
                <a16:creationId xmlns:a16="http://schemas.microsoft.com/office/drawing/2014/main" id="{3743238E-1A01-4876-8E22-4A74C0B7E9BE}"/>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Transfer learning with TensorFlow Hub</a:t>
            </a:r>
            <a:endParaRPr lang="da-DK" dirty="0"/>
          </a:p>
        </p:txBody>
      </p:sp>
    </p:spTree>
    <p:extLst>
      <p:ext uri="{BB962C8B-B14F-4D97-AF65-F5344CB8AC3E}">
        <p14:creationId xmlns:p14="http://schemas.microsoft.com/office/powerpoint/2010/main" val="856940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257B798-08C2-46BF-A67E-9557BC6FF495}"/>
              </a:ext>
            </a:extLst>
          </p:cNvPr>
          <p:cNvSpPr>
            <a:spLocks noGrp="1"/>
          </p:cNvSpPr>
          <p:nvPr>
            <p:ph type="body" sz="quarter" idx="12"/>
          </p:nvPr>
        </p:nvSpPr>
        <p:spPr>
          <a:xfrm>
            <a:off x="284522" y="1116698"/>
            <a:ext cx="8535950" cy="3647152"/>
          </a:xfrm>
        </p:spPr>
        <p:txBody>
          <a:bodyPr/>
          <a:lstStyle/>
          <a:p>
            <a:r>
              <a:rPr lang="da-DK" dirty="0"/>
              <a:t>Kør kursus øvelser igen</a:t>
            </a:r>
          </a:p>
          <a:p>
            <a:r>
              <a:rPr lang="da-DK" dirty="0"/>
              <a:t>Kig på </a:t>
            </a:r>
            <a:r>
              <a:rPr lang="da-DK" dirty="0" err="1"/>
              <a:t>kaggle</a:t>
            </a:r>
            <a:r>
              <a:rPr lang="da-DK" dirty="0"/>
              <a:t> og prøv med nyt dataset</a:t>
            </a:r>
          </a:p>
          <a:p>
            <a:r>
              <a:rPr lang="da-DK"/>
              <a:t>Arbejde </a:t>
            </a:r>
            <a:r>
              <a:rPr lang="da-DK" dirty="0"/>
              <a:t>videre med Python</a:t>
            </a:r>
          </a:p>
          <a:p>
            <a:r>
              <a:rPr lang="da-DK" dirty="0"/>
              <a:t>To gode bøger</a:t>
            </a:r>
          </a:p>
          <a:p>
            <a:endParaRPr lang="da-DK" dirty="0"/>
          </a:p>
          <a:p>
            <a:r>
              <a:rPr lang="da-DK" dirty="0"/>
              <a:t>Kontakt mig gerne på mail eller telefon</a:t>
            </a:r>
          </a:p>
          <a:p>
            <a:r>
              <a:rPr lang="da-DK" dirty="0"/>
              <a:t>Lars Hansen</a:t>
            </a:r>
          </a:p>
          <a:p>
            <a:r>
              <a:rPr lang="da-DK" dirty="0">
                <a:hlinkClick r:id="rId2"/>
              </a:rPr>
              <a:t>lxh@teknlogisk.dk</a:t>
            </a:r>
            <a:endParaRPr lang="da-DK" dirty="0"/>
          </a:p>
          <a:p>
            <a:r>
              <a:rPr lang="da-DK" dirty="0"/>
              <a:t>+4572202536</a:t>
            </a:r>
          </a:p>
        </p:txBody>
      </p:sp>
      <p:sp>
        <p:nvSpPr>
          <p:cNvPr id="3" name="Pladsholder til tekst 2">
            <a:extLst>
              <a:ext uri="{FF2B5EF4-FFF2-40B4-BE49-F238E27FC236}">
                <a16:creationId xmlns:a16="http://schemas.microsoft.com/office/drawing/2014/main" id="{674212AF-812B-4CC5-8A04-422A6C5D3460}"/>
              </a:ext>
            </a:extLst>
          </p:cNvPr>
          <p:cNvSpPr>
            <a:spLocks noGrp="1"/>
          </p:cNvSpPr>
          <p:nvPr>
            <p:ph type="body" sz="quarter" idx="10"/>
          </p:nvPr>
        </p:nvSpPr>
        <p:spPr/>
        <p:txBody>
          <a:bodyPr/>
          <a:lstStyle/>
          <a:p>
            <a:r>
              <a:rPr lang="da-DK" dirty="0"/>
              <a:t>Hvad nu?</a:t>
            </a:r>
          </a:p>
        </p:txBody>
      </p:sp>
      <p:pic>
        <p:nvPicPr>
          <p:cNvPr id="9" name="Billede 8">
            <a:extLst>
              <a:ext uri="{FF2B5EF4-FFF2-40B4-BE49-F238E27FC236}">
                <a16:creationId xmlns:a16="http://schemas.microsoft.com/office/drawing/2014/main" id="{2501BEAA-E347-4048-B449-218750075525}"/>
              </a:ext>
            </a:extLst>
          </p:cNvPr>
          <p:cNvPicPr>
            <a:picLocks noChangeAspect="1"/>
          </p:cNvPicPr>
          <p:nvPr/>
        </p:nvPicPr>
        <p:blipFill rotWithShape="1">
          <a:blip r:embed="rId3"/>
          <a:srcRect l="20075" t="34160" r="68113" b="29841"/>
          <a:stretch/>
        </p:blipFill>
        <p:spPr>
          <a:xfrm>
            <a:off x="6007943" y="2788647"/>
            <a:ext cx="1080120" cy="1800200"/>
          </a:xfrm>
          <a:prstGeom prst="rect">
            <a:avLst/>
          </a:prstGeom>
        </p:spPr>
      </p:pic>
      <p:pic>
        <p:nvPicPr>
          <p:cNvPr id="11" name="Billede 10">
            <a:extLst>
              <a:ext uri="{FF2B5EF4-FFF2-40B4-BE49-F238E27FC236}">
                <a16:creationId xmlns:a16="http://schemas.microsoft.com/office/drawing/2014/main" id="{B75357E8-3998-4E75-80D6-6237B8E4416A}"/>
              </a:ext>
            </a:extLst>
          </p:cNvPr>
          <p:cNvPicPr>
            <a:picLocks noChangeAspect="1"/>
          </p:cNvPicPr>
          <p:nvPr/>
        </p:nvPicPr>
        <p:blipFill rotWithShape="1">
          <a:blip r:embed="rId4"/>
          <a:srcRect l="20075" t="25519" r="68113" b="38481"/>
          <a:stretch/>
        </p:blipFill>
        <p:spPr>
          <a:xfrm>
            <a:off x="6007943" y="843558"/>
            <a:ext cx="1080120" cy="1800200"/>
          </a:xfrm>
          <a:prstGeom prst="rect">
            <a:avLst/>
          </a:prstGeom>
        </p:spPr>
      </p:pic>
    </p:spTree>
    <p:extLst>
      <p:ext uri="{BB962C8B-B14F-4D97-AF65-F5344CB8AC3E}">
        <p14:creationId xmlns:p14="http://schemas.microsoft.com/office/powerpoint/2010/main" val="29094158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5EF0CD3-07AE-4D4A-8161-C08E5AF04F7F}"/>
              </a:ext>
            </a:extLst>
          </p:cNvPr>
          <p:cNvSpPr>
            <a:spLocks noGrp="1"/>
          </p:cNvSpPr>
          <p:nvPr>
            <p:ph type="body" sz="quarter" idx="12"/>
          </p:nvPr>
        </p:nvSpPr>
        <p:spPr>
          <a:xfrm>
            <a:off x="284522" y="1116698"/>
            <a:ext cx="8535950" cy="3848426"/>
          </a:xfrm>
        </p:spPr>
        <p:txBody>
          <a:bodyPr/>
          <a:lstStyle/>
          <a:p>
            <a:pPr>
              <a:lnSpc>
                <a:spcPct val="107000"/>
              </a:lnSpc>
              <a:spcAft>
                <a:spcPts val="800"/>
              </a:spcAft>
            </a:pPr>
            <a:r>
              <a:rPr lang="da-DK" sz="1800" dirty="0" err="1">
                <a:effectLst/>
                <a:latin typeface="Calibri" panose="020F0502020204030204" pitchFamily="34" charset="0"/>
                <a:ea typeface="Calibri" panose="020F0502020204030204" pitchFamily="34" charset="0"/>
                <a:cs typeface="Times New Roman" panose="02020603050405020304" pitchFamily="18" charset="0"/>
              </a:rPr>
              <a:t>URLs</a:t>
            </a:r>
            <a:r>
              <a:rPr lang="da-DK"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https://github.com/tillars/ai_kursus</a:t>
            </a:r>
            <a:endPar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https://www.tensorflow.org/</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https://www.tensorflow.org/api_docs/python/tf/keras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https://www.tensorflow.org/resources/models-datasets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https://tfhub.dev/</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https://www.kaggle.com/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https://colab.research.google.com/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CE69DDE2-F063-49BF-A62F-E5F3FA4775FA}"/>
              </a:ext>
            </a:extLst>
          </p:cNvPr>
          <p:cNvSpPr>
            <a:spLocks noGrp="1"/>
          </p:cNvSpPr>
          <p:nvPr>
            <p:ph type="body" sz="quarter" idx="10"/>
          </p:nvPr>
        </p:nvSpPr>
        <p:spPr/>
        <p:txBody>
          <a:bodyPr/>
          <a:lstStyle/>
          <a:p>
            <a:r>
              <a:rPr lang="da-DK" dirty="0" err="1"/>
              <a:t>URLs</a:t>
            </a:r>
            <a:endParaRPr lang="da-DK" dirty="0"/>
          </a:p>
        </p:txBody>
      </p:sp>
    </p:spTree>
    <p:extLst>
      <p:ext uri="{BB962C8B-B14F-4D97-AF65-F5344CB8AC3E}">
        <p14:creationId xmlns:p14="http://schemas.microsoft.com/office/powerpoint/2010/main" val="1172286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FBD752-CECA-4653-8F53-08AD5D71666A}"/>
              </a:ext>
            </a:extLst>
          </p:cNvPr>
          <p:cNvSpPr>
            <a:spLocks noGrp="1"/>
          </p:cNvSpPr>
          <p:nvPr>
            <p:ph type="body" sz="quarter" idx="12"/>
          </p:nvPr>
        </p:nvSpPr>
        <p:spPr>
          <a:xfrm>
            <a:off x="284522" y="1116698"/>
            <a:ext cx="8535950" cy="4153701"/>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https://www.python.org/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https://docs.python.org/3/</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https://pandas.pydata.org/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https://numpy.org/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https://scikit-learn.org/stable/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2000" dirty="0" err="1">
                <a:effectLst/>
                <a:latin typeface="Calibri" panose="020F0502020204030204" pitchFamily="34" charset="0"/>
                <a:ea typeface="Calibri" panose="020F0502020204030204" pitchFamily="34" charset="0"/>
                <a:cs typeface="Times New Roman" panose="02020603050405020304" pitchFamily="18" charset="0"/>
              </a:rPr>
              <a:t>Div</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https://github.com/ageron/handson-ml2</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21138492-8C04-4606-90C8-B2C2F9B3FD2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679021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454E99B-126F-4E54-A8A3-063D60AEF0FB}"/>
              </a:ext>
            </a:extLst>
          </p:cNvPr>
          <p:cNvSpPr>
            <a:spLocks noGrp="1"/>
          </p:cNvSpPr>
          <p:nvPr>
            <p:ph type="body" sz="quarter" idx="12"/>
          </p:nvPr>
        </p:nvSpPr>
        <p:spPr>
          <a:xfrm>
            <a:off x="284522" y="1116698"/>
            <a:ext cx="8535950" cy="4476097"/>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https://playground.tensorflow.org/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https://kiosk-dot-codelabs-site.appspot.com/codelabs/tensorflow-for-poets/</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https://www.tensorflow.org/tutorials/images/transfer_learning_with_hub</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https://openai.com/blog/emergent-tool-use/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https://gym.openai.com/</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https://www2.imm.dtu.dk/pubdb/edoc/imm6956.pdf</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http://cs231n.stanford.edu/</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D8D0C613-5666-4642-B856-07950B119BD5}"/>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224835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EFE760-A033-4D97-BADB-F8F4F7D2F82C}"/>
              </a:ext>
            </a:extLst>
          </p:cNvPr>
          <p:cNvSpPr>
            <a:spLocks noGrp="1"/>
          </p:cNvSpPr>
          <p:nvPr>
            <p:ph type="body" sz="quarter" idx="12"/>
          </p:nvPr>
        </p:nvSpPr>
        <p:spPr>
          <a:xfrm>
            <a:off x="284522" y="1116698"/>
            <a:ext cx="8535950" cy="2008755"/>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https://cs.stanford.edu/people/karpathy/cnnembed/</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https://computervisionblog.wordpress.com/2017/03/20/generative-adversarial-networks/</a:t>
            </a:r>
            <a:endParaRPr lang="da-DK" dirty="0"/>
          </a:p>
          <a:p>
            <a:endParaRPr lang="da-DK" dirty="0"/>
          </a:p>
        </p:txBody>
      </p:sp>
      <p:sp>
        <p:nvSpPr>
          <p:cNvPr id="3" name="Pladsholder til tekst 2">
            <a:extLst>
              <a:ext uri="{FF2B5EF4-FFF2-40B4-BE49-F238E27FC236}">
                <a16:creationId xmlns:a16="http://schemas.microsoft.com/office/drawing/2014/main" id="{FAF323A2-E73F-435C-95EE-F3260E2A2B8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26082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277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https://www.raspberrypi.org</a:t>
            </a:r>
            <a:endParaRPr lang="da-DK" altLang="da-DK" dirty="0">
              <a:ea typeface="MS PGothic" panose="020B0600070205080204" pitchFamily="34" charset="-128"/>
            </a:endParaRPr>
          </a:p>
          <a:p>
            <a:r>
              <a:rPr lang="da-DK" altLang="da-DK" dirty="0">
                <a:ea typeface="MS PGothic" panose="020B0600070205080204" pitchFamily="34" charset="-128"/>
              </a:rPr>
              <a:t>Software skrives på et SD-CARD</a:t>
            </a: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Installation af </a:t>
            </a:r>
            <a:r>
              <a:rPr lang="da-DK" altLang="da-DK" dirty="0" err="1">
                <a:ea typeface="MS PGothic" panose="020B0600070205080204" pitchFamily="34" charset="-128"/>
              </a:rPr>
              <a:t>Raspbian</a:t>
            </a:r>
            <a:r>
              <a:rPr lang="da-DK" altLang="da-DK" dirty="0">
                <a:ea typeface="MS PGothic" panose="020B0600070205080204" pitchFamily="34" charset="-128"/>
              </a:rPr>
              <a:t> på SD kort</a:t>
            </a:r>
          </a:p>
        </p:txBody>
      </p:sp>
      <p:pic>
        <p:nvPicPr>
          <p:cNvPr id="4" name="Billede 3">
            <a:extLst>
              <a:ext uri="{FF2B5EF4-FFF2-40B4-BE49-F238E27FC236}">
                <a16:creationId xmlns:a16="http://schemas.microsoft.com/office/drawing/2014/main" id="{3F08D024-378E-416A-8FE8-A1603ECF7B47}"/>
              </a:ext>
            </a:extLst>
          </p:cNvPr>
          <p:cNvPicPr>
            <a:picLocks noChangeAspect="1"/>
          </p:cNvPicPr>
          <p:nvPr/>
        </p:nvPicPr>
        <p:blipFill>
          <a:blip r:embed="rId3"/>
          <a:stretch>
            <a:fillRect/>
          </a:stretch>
        </p:blipFill>
        <p:spPr>
          <a:xfrm>
            <a:off x="1619672" y="2080117"/>
            <a:ext cx="5220072" cy="2827539"/>
          </a:xfrm>
          <a:prstGeom prst="rect">
            <a:avLst/>
          </a:prstGeom>
        </p:spPr>
      </p:pic>
    </p:spTree>
    <p:extLst>
      <p:ext uri="{BB962C8B-B14F-4D97-AF65-F5344CB8AC3E}">
        <p14:creationId xmlns:p14="http://schemas.microsoft.com/office/powerpoint/2010/main" val="68474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B795D38-79C9-4B65-9F4C-94AB5811B59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0AA0304D-FDCD-4D40-A4A4-8FD0F624E310}"/>
              </a:ext>
            </a:extLst>
          </p:cNvPr>
          <p:cNvSpPr>
            <a:spLocks noGrp="1"/>
          </p:cNvSpPr>
          <p:nvPr>
            <p:ph type="body" sz="quarter" idx="10"/>
          </p:nvPr>
        </p:nvSpPr>
        <p:spPr/>
        <p:txBody>
          <a:bodyPr/>
          <a:lstStyle/>
          <a:p>
            <a:endParaRPr lang="da-DK"/>
          </a:p>
        </p:txBody>
      </p:sp>
      <p:pic>
        <p:nvPicPr>
          <p:cNvPr id="7" name="Billede 6">
            <a:extLst>
              <a:ext uri="{FF2B5EF4-FFF2-40B4-BE49-F238E27FC236}">
                <a16:creationId xmlns:a16="http://schemas.microsoft.com/office/drawing/2014/main" id="{147CDD57-8D82-4C8A-A0E4-31B001BE65FD}"/>
              </a:ext>
            </a:extLst>
          </p:cNvPr>
          <p:cNvPicPr>
            <a:picLocks noChangeAspect="1"/>
          </p:cNvPicPr>
          <p:nvPr/>
        </p:nvPicPr>
        <p:blipFill>
          <a:blip r:embed="rId2"/>
          <a:stretch>
            <a:fillRect/>
          </a:stretch>
        </p:blipFill>
        <p:spPr>
          <a:xfrm>
            <a:off x="971600" y="987574"/>
            <a:ext cx="6732240" cy="3646630"/>
          </a:xfrm>
          <a:prstGeom prst="rect">
            <a:avLst/>
          </a:prstGeom>
        </p:spPr>
      </p:pic>
    </p:spTree>
    <p:extLst>
      <p:ext uri="{BB962C8B-B14F-4D97-AF65-F5344CB8AC3E}">
        <p14:creationId xmlns:p14="http://schemas.microsoft.com/office/powerpoint/2010/main" val="363642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1"/>
          <p:cNvSpPr>
            <a:spLocks noGrp="1"/>
          </p:cNvSpPr>
          <p:nvPr>
            <p:ph type="body" sz="quarter" idx="10"/>
          </p:nvPr>
        </p:nvSpPr>
        <p:spPr bwMode="auto">
          <a:xfrm>
            <a:off x="285750" y="204788"/>
            <a:ext cx="6191250" cy="44551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sz="1200" dirty="0">
                <a:ea typeface="MS PGothic" panose="020B0600070205080204" pitchFamily="34" charset="-128"/>
              </a:rPr>
              <a:t>Øvelse</a:t>
            </a:r>
          </a:p>
          <a:p>
            <a:pPr marL="457200" indent="-457200">
              <a:buFont typeface="Arial" panose="020B0604020202020204" pitchFamily="34" charset="0"/>
              <a:buChar char="•"/>
            </a:pPr>
            <a:r>
              <a:rPr lang="da-DK" altLang="da-DK" sz="1200" dirty="0">
                <a:ea typeface="MS PGothic" panose="020B0600070205080204" pitchFamily="34" charset="-128"/>
              </a:rPr>
              <a:t>Tænd Raspberry PI</a:t>
            </a:r>
          </a:p>
          <a:p>
            <a:pPr marL="457200" indent="-457200">
              <a:buFont typeface="Arial" panose="020B0604020202020204" pitchFamily="34" charset="0"/>
              <a:buChar char="•"/>
            </a:pPr>
            <a:r>
              <a:rPr lang="da-DK" altLang="da-DK" sz="1200" dirty="0">
                <a:ea typeface="MS PGothic" panose="020B0600070205080204" pitchFamily="34" charset="-128"/>
              </a:rPr>
              <a:t>Start program menu-tast/Programmering/</a:t>
            </a:r>
            <a:r>
              <a:rPr lang="da-DK" altLang="da-DK" sz="1200" dirty="0" err="1">
                <a:ea typeface="MS PGothic" panose="020B0600070205080204" pitchFamily="34" charset="-128"/>
              </a:rPr>
              <a:t>Geany</a:t>
            </a: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Start program </a:t>
            </a:r>
            <a:r>
              <a:rPr lang="da-DK" altLang="da-DK" sz="1200" dirty="0" err="1">
                <a:ea typeface="MS PGothic" panose="020B0600070205080204" pitchFamily="34" charset="-128"/>
              </a:rPr>
              <a:t>LXTerminal</a:t>
            </a:r>
            <a:r>
              <a:rPr lang="da-DK" altLang="da-DK" sz="1200" dirty="0">
                <a:ea typeface="MS PGothic" panose="020B0600070205080204" pitchFamily="34" charset="-128"/>
              </a:rPr>
              <a:t> via ikon</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I Terminal:</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”python3” og ”</a:t>
            </a:r>
            <a:r>
              <a:rPr lang="da-DK" altLang="da-DK" sz="1200" dirty="0" err="1">
                <a:ea typeface="MS PGothic" panose="020B0600070205080204" pitchFamily="34" charset="-128"/>
              </a:rPr>
              <a:t>help</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”CTRL D” afslutter </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”import </a:t>
            </a:r>
            <a:r>
              <a:rPr lang="da-DK" altLang="da-DK" sz="1200" dirty="0" err="1">
                <a:ea typeface="MS PGothic" panose="020B0600070205080204" pitchFamily="34" charset="-128"/>
              </a:rPr>
              <a:t>this</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Prøv det samme i </a:t>
            </a:r>
            <a:r>
              <a:rPr lang="da-DK" altLang="da-DK" sz="1200" dirty="0" err="1">
                <a:ea typeface="MS PGothic" panose="020B0600070205080204" pitchFamily="34" charset="-128"/>
              </a:rPr>
              <a:t>geany</a:t>
            </a:r>
            <a:r>
              <a:rPr lang="da-DK" altLang="da-DK" sz="1200" dirty="0">
                <a:ea typeface="MS PGothic" panose="020B0600070205080204" pitchFamily="34" charset="-128"/>
              </a:rPr>
              <a:t> og tryk ”RUN”. Virker det ikke så tjek indstillingerne.</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”mc” i terminal</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a:t>
            </a:r>
            <a:r>
              <a:rPr lang="da-DK" altLang="da-DK" sz="1200" dirty="0" err="1">
                <a:ea typeface="MS PGothic" panose="020B0600070205080204" pitchFamily="34" charset="-128"/>
              </a:rPr>
              <a:t>sudo</a:t>
            </a:r>
            <a:r>
              <a:rPr lang="da-DK" altLang="da-DK" sz="1200" dirty="0">
                <a:ea typeface="MS PGothic" panose="020B0600070205080204" pitchFamily="34" charset="-128"/>
              </a:rPr>
              <a:t> mc” i terminal – se forskel med </a:t>
            </a:r>
            <a:r>
              <a:rPr lang="da-DK" altLang="da-DK" sz="1200" dirty="0" err="1">
                <a:ea typeface="MS PGothic" panose="020B0600070205080204" pitchFamily="34" charset="-128"/>
              </a:rPr>
              <a:t>sudo</a:t>
            </a:r>
            <a:r>
              <a:rPr lang="da-DK" altLang="da-DK" sz="1200" dirty="0">
                <a:ea typeface="MS PGothic" panose="020B0600070205080204" pitchFamily="34" charset="-128"/>
              </a:rPr>
              <a:t> – administrator i </a:t>
            </a:r>
            <a:r>
              <a:rPr lang="da-DK" altLang="da-DK" sz="1200" dirty="0" err="1">
                <a:ea typeface="MS PGothic" panose="020B0600070205080204" pitchFamily="34" charset="-128"/>
              </a:rPr>
              <a:t>linux</a:t>
            </a:r>
            <a:r>
              <a:rPr lang="da-DK" altLang="da-DK" sz="1200" dirty="0">
                <a:ea typeface="MS PGothic" panose="020B0600070205080204" pitchFamily="34" charset="-128"/>
              </a:rPr>
              <a:t> hedder </a:t>
            </a:r>
            <a:r>
              <a:rPr lang="da-DK" altLang="da-DK" sz="1200" dirty="0" err="1">
                <a:ea typeface="MS PGothic" panose="020B0600070205080204" pitchFamily="34" charset="-128"/>
              </a:rPr>
              <a:t>root</a:t>
            </a:r>
            <a:endParaRPr lang="da-DK" altLang="da-DK" sz="1200" dirty="0">
              <a:ea typeface="MS PGothic" panose="020B0600070205080204" pitchFamily="34" charset="-128"/>
            </a:endParaRPr>
          </a:p>
          <a:p>
            <a:pPr marL="457200" indent="-457200">
              <a:buFont typeface="Arial" panose="020B0604020202020204" pitchFamily="34" charset="0"/>
              <a:buChar char="•"/>
            </a:pPr>
            <a:endParaRPr lang="da-DK" altLang="da-DK" sz="1200" dirty="0">
              <a:ea typeface="MS PGothic" panose="020B0600070205080204" pitchFamily="34" charset="-128"/>
            </a:endParaRPr>
          </a:p>
          <a:p>
            <a:endParaRPr lang="da-DK" altLang="da-DK" dirty="0">
              <a:ea typeface="MS PGothic"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15680775"/>
              </p:ext>
            </p:extLst>
          </p:nvPr>
        </p:nvGraphicFramePr>
        <p:xfrm>
          <a:off x="285750" y="771550"/>
          <a:ext cx="8535987" cy="4324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5" name="Text Placeholder 2"/>
          <p:cNvSpPr>
            <a:spLocks noGrp="1"/>
          </p:cNvSpPr>
          <p:nvPr>
            <p:ph type="body" sz="quarter" idx="12"/>
          </p:nvPr>
        </p:nvSpPr>
        <p:spPr bwMode="auto">
          <a:xfrm>
            <a:off x="284163" y="1116013"/>
            <a:ext cx="8535987" cy="34009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Tjek trådløs netværk – forbind til router</a:t>
            </a:r>
            <a:br>
              <a:rPr lang="da-DK" altLang="da-DK" dirty="0">
                <a:ea typeface="MS PGothic" panose="020B0600070205080204" pitchFamily="34" charset="-128"/>
              </a:rPr>
            </a:br>
            <a:r>
              <a:rPr lang="da-DK" altLang="da-DK" dirty="0">
                <a:ea typeface="MS PGothic" panose="020B0600070205080204" pitchFamily="34" charset="-128"/>
              </a:rPr>
              <a:t>”HUAWEI-B525-DF54” KODE ”0MJ2NTLQ44H”</a:t>
            </a:r>
          </a:p>
          <a:p>
            <a:endParaRPr lang="da-DK" altLang="da-DK" dirty="0">
              <a:ea typeface="MS PGothic" panose="020B0600070205080204" pitchFamily="34" charset="-128"/>
            </a:endParaRPr>
          </a:p>
          <a:p>
            <a:r>
              <a:rPr lang="da-DK" b="0" i="0" dirty="0">
                <a:solidFill>
                  <a:srgbClr val="000000"/>
                </a:solidFill>
                <a:effectLst/>
                <a:latin typeface="Arial" panose="020B0604020202020204" pitchFamily="34" charset="0"/>
              </a:rPr>
              <a:t>Gæster må kun benytte det trådløse netværk Teknologisk-GUEST. Koden er pt. 26988021. Visitkort med kode til gæstenet findes i Receptionen, IT og i alle fælles mødelokaler. Ur sættes ikke på dette netværk</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Tjek om internet browser virker</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Øvelse</a:t>
            </a:r>
          </a:p>
        </p:txBody>
      </p:sp>
    </p:spTree>
    <p:extLst>
      <p:ext uri="{BB962C8B-B14F-4D97-AF65-F5344CB8AC3E}">
        <p14:creationId xmlns:p14="http://schemas.microsoft.com/office/powerpoint/2010/main" val="21910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78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a:t>
            </a:r>
          </a:p>
        </p:txBody>
      </p:sp>
      <p:pic>
        <p:nvPicPr>
          <p:cNvPr id="2" name="Billed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771550"/>
            <a:ext cx="6408712" cy="3822293"/>
          </a:xfrm>
          <a:prstGeom prst="rect">
            <a:avLst/>
          </a:prstGeom>
        </p:spPr>
      </p:pic>
    </p:spTree>
    <p:extLst>
      <p:ext uri="{BB962C8B-B14F-4D97-AF65-F5344CB8AC3E}">
        <p14:creationId xmlns:p14="http://schemas.microsoft.com/office/powerpoint/2010/main" val="261086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Placeholder 3"/>
          <p:cNvSpPr>
            <a:spLocks noGrp="1"/>
          </p:cNvSpPr>
          <p:nvPr>
            <p:ph type="body" sz="quarter" idx="11"/>
          </p:nvPr>
        </p:nvSpPr>
        <p:spPr bwMode="auto">
          <a:xfrm>
            <a:off x="287338" y="3562350"/>
            <a:ext cx="8532812" cy="919163"/>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ct val="0"/>
              </a:spcBef>
            </a:pPr>
            <a:r>
              <a:rPr lang="da-DK" altLang="da-DK" dirty="0">
                <a:ea typeface="MS PGothic" panose="020B0600070205080204" pitchFamily="34" charset="-128"/>
              </a:rPr>
              <a:t>Maj 2023</a:t>
            </a:r>
          </a:p>
        </p:txBody>
      </p:sp>
      <p:sp>
        <p:nvSpPr>
          <p:cNvPr id="14338" name="Text Placeholder 2"/>
          <p:cNvSpPr>
            <a:spLocks noGrp="1"/>
          </p:cNvSpPr>
          <p:nvPr>
            <p:ph type="body" sz="quarter" idx="10"/>
          </p:nvPr>
        </p:nvSpPr>
        <p:spPr bwMode="auto">
          <a:xfrm>
            <a:off x="287338" y="1491630"/>
            <a:ext cx="8532812" cy="1991345"/>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a:r>
              <a:rPr lang="da-DK" b="0" i="0" dirty="0" err="1">
                <a:effectLst/>
                <a:latin typeface="Klint LT W01 Bold"/>
              </a:rPr>
              <a:t>Hands-on</a:t>
            </a:r>
            <a:r>
              <a:rPr lang="da-DK" b="0" i="0" dirty="0">
                <a:effectLst/>
                <a:latin typeface="Klint LT W01 Bold"/>
              </a:rPr>
              <a:t>: Kunstig intelligens AI og Machine Learning ML for ikke-Data </a:t>
            </a:r>
            <a:r>
              <a:rPr lang="da-DK" b="0" i="0" dirty="0" err="1">
                <a:effectLst/>
                <a:latin typeface="Klint LT W01 Bold"/>
              </a:rPr>
              <a:t>Scientists</a:t>
            </a:r>
            <a:r>
              <a:rPr lang="da-DK" b="0" i="0" dirty="0">
                <a:effectLst/>
                <a:latin typeface="Klint LT W01 Bold"/>
              </a:rPr>
              <a:t> og ikke-eksperter</a:t>
            </a:r>
          </a:p>
          <a:p>
            <a:pPr>
              <a:spcBef>
                <a:spcPct val="0"/>
              </a:spcBef>
            </a:pPr>
            <a:endParaRPr lang="da-DK" altLang="da-DK" dirty="0">
              <a:ea typeface="MS PGothic"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647152"/>
          </a:xfrm>
        </p:spPr>
        <p:txBody>
          <a:bodyPr/>
          <a:lstStyle/>
          <a:p>
            <a:r>
              <a:rPr lang="da-DK" dirty="0" err="1"/>
              <a:t>raspi-config</a:t>
            </a:r>
            <a:r>
              <a:rPr lang="da-DK" dirty="0"/>
              <a:t> </a:t>
            </a:r>
          </a:p>
          <a:p>
            <a:r>
              <a:rPr lang="da-DK" dirty="0"/>
              <a:t>SPI </a:t>
            </a:r>
            <a:r>
              <a:rPr lang="da-DK" dirty="0" err="1"/>
              <a:t>enable</a:t>
            </a:r>
            <a:endParaRPr lang="da-DK" dirty="0"/>
          </a:p>
          <a:p>
            <a:r>
              <a:rPr lang="da-DK" b="1" dirty="0" err="1">
                <a:solidFill>
                  <a:srgbClr val="FF0000"/>
                </a:solidFill>
              </a:rPr>
              <a:t>gpio</a:t>
            </a:r>
            <a:r>
              <a:rPr lang="da-DK" b="1" dirty="0">
                <a:solidFill>
                  <a:srgbClr val="FF0000"/>
                </a:solidFill>
              </a:rPr>
              <a:t> </a:t>
            </a:r>
            <a:r>
              <a:rPr lang="da-DK" b="1" dirty="0" err="1">
                <a:solidFill>
                  <a:srgbClr val="FF0000"/>
                </a:solidFill>
              </a:rPr>
              <a:t>readall</a:t>
            </a:r>
            <a:endParaRPr lang="da-DK" b="1" dirty="0">
              <a:solidFill>
                <a:srgbClr val="FF0000"/>
              </a:solidFill>
            </a:endParaRPr>
          </a:p>
          <a:p>
            <a:endParaRPr lang="da-DK" dirty="0"/>
          </a:p>
          <a:p>
            <a:r>
              <a:rPr lang="da-DK" dirty="0" err="1"/>
              <a:t>raspi-gpio</a:t>
            </a:r>
            <a:r>
              <a:rPr lang="da-DK" dirty="0"/>
              <a:t> </a:t>
            </a:r>
            <a:r>
              <a:rPr lang="da-DK" dirty="0" err="1"/>
              <a:t>help</a:t>
            </a:r>
            <a:endParaRPr lang="da-DK" dirty="0"/>
          </a:p>
          <a:p>
            <a:r>
              <a:rPr lang="da-DK" dirty="0" err="1"/>
              <a:t>raspi-gpio</a:t>
            </a:r>
            <a:r>
              <a:rPr lang="da-DK" dirty="0"/>
              <a:t> </a:t>
            </a:r>
            <a:r>
              <a:rPr lang="da-DK" dirty="0" err="1"/>
              <a:t>get</a:t>
            </a:r>
            <a:endParaRPr lang="da-DK" dirty="0"/>
          </a:p>
          <a:p>
            <a:r>
              <a:rPr lang="da-DK" dirty="0" err="1"/>
              <a:t>raspi-gpio</a:t>
            </a:r>
            <a:r>
              <a:rPr lang="da-DK" dirty="0"/>
              <a:t> set 17 op       #(output)</a:t>
            </a:r>
          </a:p>
          <a:p>
            <a:r>
              <a:rPr lang="da-DK" dirty="0" err="1"/>
              <a:t>raspi-gpio</a:t>
            </a:r>
            <a:r>
              <a:rPr lang="da-DK" dirty="0"/>
              <a:t> set 17 </a:t>
            </a:r>
            <a:r>
              <a:rPr lang="da-DK" dirty="0" err="1"/>
              <a:t>dh</a:t>
            </a:r>
            <a:r>
              <a:rPr lang="da-DK" dirty="0"/>
              <a:t>       #(drive high)</a:t>
            </a:r>
          </a:p>
          <a:p>
            <a:r>
              <a:rPr lang="da-DK" dirty="0" err="1"/>
              <a:t>raspi-gpio</a:t>
            </a:r>
            <a:r>
              <a:rPr lang="da-DK" dirty="0"/>
              <a:t> set 17 dl        #(drive low)</a:t>
            </a:r>
          </a:p>
        </p:txBody>
      </p:sp>
      <p:sp>
        <p:nvSpPr>
          <p:cNvPr id="3" name="Pladsholder til tekst 2"/>
          <p:cNvSpPr>
            <a:spLocks noGrp="1"/>
          </p:cNvSpPr>
          <p:nvPr>
            <p:ph type="body" sz="quarter" idx="10"/>
          </p:nvPr>
        </p:nvSpPr>
        <p:spPr/>
        <p:txBody>
          <a:bodyPr/>
          <a:lstStyle/>
          <a:p>
            <a:r>
              <a:rPr lang="da-DK" dirty="0"/>
              <a:t>Setup board og test – pi specifikt</a:t>
            </a:r>
          </a:p>
        </p:txBody>
      </p:sp>
    </p:spTree>
    <p:extLst>
      <p:ext uri="{BB962C8B-B14F-4D97-AF65-F5344CB8AC3E}">
        <p14:creationId xmlns:p14="http://schemas.microsoft.com/office/powerpoint/2010/main" val="346717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83D847-A25C-4FC8-8E48-332C5DE789C2}"/>
              </a:ext>
            </a:extLst>
          </p:cNvPr>
          <p:cNvSpPr>
            <a:spLocks noGrp="1"/>
          </p:cNvSpPr>
          <p:nvPr>
            <p:ph type="body" sz="quarter" idx="12"/>
          </p:nvPr>
        </p:nvSpPr>
        <p:spPr>
          <a:xfrm>
            <a:off x="284522" y="1116698"/>
            <a:ext cx="8535950" cy="1800493"/>
          </a:xfrm>
        </p:spPr>
        <p:txBody>
          <a:bodyPr/>
          <a:lstStyle/>
          <a:p>
            <a:r>
              <a:rPr lang="da-DK" dirty="0">
                <a:latin typeface="+mn-lt"/>
              </a:rPr>
              <a:t>Tjek via programmet ”mc”</a:t>
            </a:r>
          </a:p>
          <a:p>
            <a:endParaRPr lang="da-DK" dirty="0">
              <a:latin typeface="+mn-lt"/>
            </a:endParaRPr>
          </a:p>
          <a:p>
            <a:r>
              <a:rPr lang="da-DK" i="0" dirty="0" err="1">
                <a:solidFill>
                  <a:srgbClr val="000000"/>
                </a:solidFill>
                <a:effectLst/>
                <a:latin typeface="+mn-lt"/>
              </a:rPr>
              <a:t>Midnight</a:t>
            </a:r>
            <a:r>
              <a:rPr lang="da-DK" i="0" dirty="0">
                <a:solidFill>
                  <a:srgbClr val="000000"/>
                </a:solidFill>
                <a:effectLst/>
                <a:latin typeface="+mn-lt"/>
              </a:rPr>
              <a:t> Commander</a:t>
            </a:r>
          </a:p>
          <a:p>
            <a:endParaRPr lang="da-DK" dirty="0"/>
          </a:p>
        </p:txBody>
      </p:sp>
      <p:sp>
        <p:nvSpPr>
          <p:cNvPr id="3" name="Pladsholder til tekst 2">
            <a:extLst>
              <a:ext uri="{FF2B5EF4-FFF2-40B4-BE49-F238E27FC236}">
                <a16:creationId xmlns:a16="http://schemas.microsoft.com/office/drawing/2014/main" id="{2E9E83DF-0123-4676-B11E-4961F45CE7C1}"/>
              </a:ext>
            </a:extLst>
          </p:cNvPr>
          <p:cNvSpPr>
            <a:spLocks noGrp="1"/>
          </p:cNvSpPr>
          <p:nvPr>
            <p:ph type="body" sz="quarter" idx="10"/>
          </p:nvPr>
        </p:nvSpPr>
        <p:spPr/>
        <p:txBody>
          <a:bodyPr/>
          <a:lstStyle/>
          <a:p>
            <a:r>
              <a:rPr lang="da-DK" dirty="0"/>
              <a:t>Filer </a:t>
            </a:r>
            <a:r>
              <a:rPr lang="da-DK"/>
              <a:t>og dir på </a:t>
            </a:r>
            <a:r>
              <a:rPr lang="da-DK" dirty="0"/>
              <a:t>RPI</a:t>
            </a:r>
          </a:p>
        </p:txBody>
      </p:sp>
    </p:spTree>
    <p:extLst>
      <p:ext uri="{BB962C8B-B14F-4D97-AF65-F5344CB8AC3E}">
        <p14:creationId xmlns:p14="http://schemas.microsoft.com/office/powerpoint/2010/main" val="71118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3C74EB-DE82-3D24-ADF4-478C59D36838}"/>
              </a:ext>
            </a:extLst>
          </p:cNvPr>
          <p:cNvSpPr>
            <a:spLocks noGrp="1"/>
          </p:cNvSpPr>
          <p:nvPr>
            <p:ph type="body" sz="quarter" idx="12"/>
          </p:nvPr>
        </p:nvSpPr>
        <p:spPr>
          <a:xfrm>
            <a:off x="284522" y="1116698"/>
            <a:ext cx="8535950" cy="692497"/>
          </a:xfrm>
        </p:spPr>
        <p:txBody>
          <a:bodyPr/>
          <a:lstStyle/>
          <a:p>
            <a:r>
              <a:rPr lang="da-DK" dirty="0"/>
              <a:t>Klik lidt rundt i menuerne</a:t>
            </a:r>
          </a:p>
        </p:txBody>
      </p:sp>
      <p:sp>
        <p:nvSpPr>
          <p:cNvPr id="3" name="Pladsholder til tekst 2">
            <a:extLst>
              <a:ext uri="{FF2B5EF4-FFF2-40B4-BE49-F238E27FC236}">
                <a16:creationId xmlns:a16="http://schemas.microsoft.com/office/drawing/2014/main" id="{C7EB85B2-BFE7-FB44-51F0-E9E1DB78EA51}"/>
              </a:ext>
            </a:extLst>
          </p:cNvPr>
          <p:cNvSpPr>
            <a:spLocks noGrp="1"/>
          </p:cNvSpPr>
          <p:nvPr>
            <p:ph type="body" sz="quarter" idx="10"/>
          </p:nvPr>
        </p:nvSpPr>
        <p:spPr/>
        <p:txBody>
          <a:bodyPr/>
          <a:lstStyle/>
          <a:p>
            <a:r>
              <a:rPr lang="da-DK" dirty="0"/>
              <a:t>Menu</a:t>
            </a:r>
          </a:p>
        </p:txBody>
      </p:sp>
    </p:spTree>
    <p:extLst>
      <p:ext uri="{BB962C8B-B14F-4D97-AF65-F5344CB8AC3E}">
        <p14:creationId xmlns:p14="http://schemas.microsoft.com/office/powerpoint/2010/main" val="251019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7C14156-0866-95FC-3AE1-E2D908F145A0}"/>
              </a:ext>
            </a:extLst>
          </p:cNvPr>
          <p:cNvSpPr>
            <a:spLocks noGrp="1"/>
          </p:cNvSpPr>
          <p:nvPr>
            <p:ph type="body" sz="quarter" idx="12"/>
          </p:nvPr>
        </p:nvSpPr>
        <p:spPr>
          <a:xfrm>
            <a:off x="284522" y="1116698"/>
            <a:ext cx="8535950" cy="692497"/>
          </a:xfrm>
        </p:spPr>
        <p:txBody>
          <a:bodyPr/>
          <a:lstStyle/>
          <a:p>
            <a:r>
              <a:rPr lang="da-DK" dirty="0"/>
              <a:t>Kør træning af Neuralt Netværk</a:t>
            </a:r>
          </a:p>
        </p:txBody>
      </p:sp>
      <p:sp>
        <p:nvSpPr>
          <p:cNvPr id="3" name="Pladsholder til tekst 2">
            <a:extLst>
              <a:ext uri="{FF2B5EF4-FFF2-40B4-BE49-F238E27FC236}">
                <a16:creationId xmlns:a16="http://schemas.microsoft.com/office/drawing/2014/main" id="{C1173651-4269-6A52-8140-ECFF984FF19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76637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6EF88C1-B09D-6913-2107-CCF9D3BFFDAC}"/>
              </a:ext>
            </a:extLst>
          </p:cNvPr>
          <p:cNvSpPr>
            <a:spLocks noGrp="1"/>
          </p:cNvSpPr>
          <p:nvPr>
            <p:ph type="body" sz="quarter" idx="12"/>
          </p:nvPr>
        </p:nvSpPr>
        <p:spPr>
          <a:xfrm>
            <a:off x="284522" y="1116698"/>
            <a:ext cx="8535950" cy="3585597"/>
          </a:xfrm>
        </p:spPr>
        <p:txBody>
          <a:bodyPr/>
          <a:lstStyle/>
          <a:p>
            <a:r>
              <a:rPr lang="da-DK" dirty="0"/>
              <a:t>Traditionel udvikling </a:t>
            </a:r>
            <a:r>
              <a:rPr lang="da-DK" dirty="0" err="1"/>
              <a:t>vs</a:t>
            </a:r>
            <a:r>
              <a:rPr lang="da-DK" dirty="0"/>
              <a:t> ML/AI :</a:t>
            </a:r>
          </a:p>
          <a:p>
            <a:endParaRPr lang="da-DK" dirty="0"/>
          </a:p>
          <a:p>
            <a:r>
              <a:rPr lang="da-DK" dirty="0"/>
              <a:t>Kravspecifikation / tidsforbrug / tilbud </a:t>
            </a:r>
            <a:r>
              <a:rPr lang="da-DK"/>
              <a:t>på opgave</a:t>
            </a:r>
            <a:endParaRPr lang="da-DK" dirty="0"/>
          </a:p>
          <a:p>
            <a:endParaRPr lang="da-DK" dirty="0"/>
          </a:p>
          <a:p>
            <a:r>
              <a:rPr lang="da-DK" dirty="0"/>
              <a:t>Der skal udvikles et program til at se forskel mellem hund og kat på billeder.</a:t>
            </a:r>
          </a:p>
          <a:p>
            <a:endParaRPr lang="da-DK" dirty="0"/>
          </a:p>
          <a:p>
            <a:r>
              <a:rPr lang="da-DK" dirty="0"/>
              <a:t>Er det let?</a:t>
            </a:r>
          </a:p>
          <a:p>
            <a:r>
              <a:rPr lang="da-DK" dirty="0"/>
              <a:t>Hvad med vedligeholdelse og ændringer?</a:t>
            </a:r>
          </a:p>
        </p:txBody>
      </p:sp>
      <p:sp>
        <p:nvSpPr>
          <p:cNvPr id="3" name="Pladsholder til tekst 2">
            <a:extLst>
              <a:ext uri="{FF2B5EF4-FFF2-40B4-BE49-F238E27FC236}">
                <a16:creationId xmlns:a16="http://schemas.microsoft.com/office/drawing/2014/main" id="{D9451E84-88FB-537C-5457-D9F91922537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5524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91F0ED2-43FB-71CC-DC64-7A4346385E89}"/>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413027F7-39CC-83D5-B546-51B548DE8AF5}"/>
              </a:ext>
            </a:extLst>
          </p:cNvPr>
          <p:cNvSpPr>
            <a:spLocks noGrp="1"/>
          </p:cNvSpPr>
          <p:nvPr>
            <p:ph type="body" sz="quarter" idx="10"/>
          </p:nvPr>
        </p:nvSpPr>
        <p:spPr/>
        <p:txBody>
          <a:bodyPr/>
          <a:lstStyle/>
          <a:p>
            <a:endParaRPr lang="da-DK"/>
          </a:p>
        </p:txBody>
      </p:sp>
      <p:pic>
        <p:nvPicPr>
          <p:cNvPr id="3074" name="Picture 2">
            <a:extLst>
              <a:ext uri="{FF2B5EF4-FFF2-40B4-BE49-F238E27FC236}">
                <a16:creationId xmlns:a16="http://schemas.microsoft.com/office/drawing/2014/main" id="{DF66D382-334B-2DB6-6B3F-422048DA1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6688"/>
            <a:ext cx="6192688" cy="496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241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693B3C-24F3-10D2-060E-ADCFECE6E75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EC20BF5D-E42D-444F-CBD3-56A75C19082D}"/>
              </a:ext>
            </a:extLst>
          </p:cNvPr>
          <p:cNvSpPr>
            <a:spLocks noGrp="1"/>
          </p:cNvSpPr>
          <p:nvPr>
            <p:ph type="body" sz="quarter" idx="10"/>
          </p:nvPr>
        </p:nvSpPr>
        <p:spPr/>
        <p:txBody>
          <a:bodyPr/>
          <a:lstStyle/>
          <a:p>
            <a:endParaRPr lang="da-DK"/>
          </a:p>
        </p:txBody>
      </p:sp>
      <p:pic>
        <p:nvPicPr>
          <p:cNvPr id="1026" name="Picture 2" descr="Machine Learning Algorithms Tree | Source: Image authored by Sherwin Chen, please cite it accordingly whenever used.">
            <a:extLst>
              <a:ext uri="{FF2B5EF4-FFF2-40B4-BE49-F238E27FC236}">
                <a16:creationId xmlns:a16="http://schemas.microsoft.com/office/drawing/2014/main" id="{2AC56A7D-477A-8BD5-3FDC-3FE631BF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6"/>
            <a:ext cx="8280920" cy="392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52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0EF07C-BD3F-8263-78CD-5C5CA5FA82A6}"/>
              </a:ext>
            </a:extLst>
          </p:cNvPr>
          <p:cNvSpPr>
            <a:spLocks noGrp="1"/>
          </p:cNvSpPr>
          <p:nvPr>
            <p:ph type="body" sz="quarter" idx="10"/>
          </p:nvPr>
        </p:nvSpPr>
        <p:spPr/>
        <p:txBody>
          <a:bodyPr/>
          <a:lstStyle/>
          <a:p>
            <a:endParaRPr lang="da-DK"/>
          </a:p>
        </p:txBody>
      </p:sp>
      <p:sp>
        <p:nvSpPr>
          <p:cNvPr id="4" name="Rectangle 1">
            <a:extLst>
              <a:ext uri="{FF2B5EF4-FFF2-40B4-BE49-F238E27FC236}">
                <a16:creationId xmlns:a16="http://schemas.microsoft.com/office/drawing/2014/main" id="{10D888E8-3A8B-7C7F-E916-EB14D4F3A66D}"/>
              </a:ext>
            </a:extLst>
          </p:cNvPr>
          <p:cNvSpPr>
            <a:spLocks noGrp="1" noChangeArrowheads="1"/>
          </p:cNvSpPr>
          <p:nvPr>
            <p:ph type="body" sz="quarter" idx="12"/>
          </p:nvPr>
        </p:nvSpPr>
        <p:spPr bwMode="auto">
          <a:xfrm>
            <a:off x="284522" y="1138561"/>
            <a:ext cx="8455776" cy="127663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Machine Learning er underområdet inden for datalogi, </a:t>
            </a: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der giver "computere evnen til at lære uden at være eksplicit programmeret.”</a:t>
            </a:r>
          </a:p>
          <a:p>
            <a:pPr marL="0" marR="0" lvl="0" indent="0" algn="l" defTabSz="914400" rtl="0" eaLnBrk="0" fontAlgn="base" latinLnBrk="0" hangingPunct="0">
              <a:lnSpc>
                <a:spcPct val="100000"/>
              </a:lnSpc>
              <a:spcBef>
                <a:spcPct val="0"/>
              </a:spcBef>
              <a:spcAft>
                <a:spcPct val="0"/>
              </a:spcAft>
              <a:buClrTx/>
              <a:buSzTx/>
              <a:buFontTx/>
              <a:buNone/>
              <a:tabLst/>
            </a:pPr>
            <a:endParaRPr lang="da-DK" altLang="da-DK" sz="2100" dirty="0">
              <a:solidFill>
                <a:srgbClr val="202124"/>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Bliver alle programmører så arbejdsløse?</a:t>
            </a:r>
            <a:r>
              <a:rPr kumimoji="0" lang="da-DK" altLang="da-DK" sz="600" b="0" i="0" u="none" strike="noStrike" cap="none" normalizeH="0" baseline="0" dirty="0">
                <a:ln>
                  <a:noFill/>
                </a:ln>
                <a:solidFill>
                  <a:schemeClr val="tx1"/>
                </a:solidFill>
                <a:effectLst/>
              </a:rPr>
              <a:t> </a:t>
            </a: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88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967E9-A923-67C6-ADD5-8CA6291995F1}"/>
              </a:ext>
            </a:extLst>
          </p:cNvPr>
          <p:cNvSpPr>
            <a:spLocks noGrp="1"/>
          </p:cNvSpPr>
          <p:nvPr>
            <p:ph type="body" sz="quarter" idx="12"/>
          </p:nvPr>
        </p:nvSpPr>
        <p:spPr>
          <a:xfrm>
            <a:off x="284522" y="1116698"/>
            <a:ext cx="8535950" cy="4385816"/>
          </a:xfrm>
        </p:spPr>
        <p:txBody>
          <a:bodyPr/>
          <a:lstStyle/>
          <a:p>
            <a:r>
              <a:rPr lang="da-DK" dirty="0">
                <a:solidFill>
                  <a:srgbClr val="FF0000"/>
                </a:solidFill>
              </a:rPr>
              <a:t>Objekt genkending</a:t>
            </a:r>
          </a:p>
          <a:p>
            <a:r>
              <a:rPr lang="da-DK" dirty="0"/>
              <a:t>Summeringer (statistik)</a:t>
            </a:r>
          </a:p>
          <a:p>
            <a:r>
              <a:rPr lang="da-DK" dirty="0">
                <a:solidFill>
                  <a:srgbClr val="FF0000"/>
                </a:solidFill>
              </a:rPr>
              <a:t>Forudsigelser</a:t>
            </a:r>
          </a:p>
          <a:p>
            <a:r>
              <a:rPr lang="da-DK" dirty="0"/>
              <a:t>Klassificeringer</a:t>
            </a:r>
          </a:p>
          <a:p>
            <a:r>
              <a:rPr lang="da-DK" dirty="0"/>
              <a:t>Grupperinger</a:t>
            </a:r>
          </a:p>
          <a:p>
            <a:r>
              <a:rPr lang="da-DK" dirty="0"/>
              <a:t>Anbefalingssystemer (Netflix, Spotify, biblioteker)</a:t>
            </a:r>
          </a:p>
          <a:p>
            <a:r>
              <a:rPr lang="da-DK" dirty="0"/>
              <a:t>Andre…..????</a:t>
            </a:r>
          </a:p>
          <a:p>
            <a:endParaRPr lang="da-DK" dirty="0"/>
          </a:p>
          <a:p>
            <a:r>
              <a:rPr lang="da-DK" dirty="0"/>
              <a:t>Hvad vil der ske hvis man kun vælger hvad der anbefales?</a:t>
            </a:r>
          </a:p>
          <a:p>
            <a:endParaRPr lang="da-DK" dirty="0"/>
          </a:p>
          <a:p>
            <a:endParaRPr lang="da-DK" dirty="0"/>
          </a:p>
        </p:txBody>
      </p:sp>
      <p:sp>
        <p:nvSpPr>
          <p:cNvPr id="3" name="Pladsholder til tekst 2">
            <a:extLst>
              <a:ext uri="{FF2B5EF4-FFF2-40B4-BE49-F238E27FC236}">
                <a16:creationId xmlns:a16="http://schemas.microsoft.com/office/drawing/2014/main" id="{BE2B8A9A-9777-A965-2B7D-11F1AB84B6D8}"/>
              </a:ext>
            </a:extLst>
          </p:cNvPr>
          <p:cNvSpPr>
            <a:spLocks noGrp="1"/>
          </p:cNvSpPr>
          <p:nvPr>
            <p:ph type="body" sz="quarter" idx="10"/>
          </p:nvPr>
        </p:nvSpPr>
        <p:spPr/>
        <p:txBody>
          <a:bodyPr/>
          <a:lstStyle/>
          <a:p>
            <a:r>
              <a:rPr lang="da-DK" dirty="0"/>
              <a:t>Anvendelser</a:t>
            </a:r>
          </a:p>
        </p:txBody>
      </p:sp>
    </p:spTree>
    <p:extLst>
      <p:ext uri="{BB962C8B-B14F-4D97-AF65-F5344CB8AC3E}">
        <p14:creationId xmlns:p14="http://schemas.microsoft.com/office/powerpoint/2010/main" val="190733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1B823BD-701D-895E-7D3D-DFC5AEC801FD}"/>
              </a:ext>
            </a:extLst>
          </p:cNvPr>
          <p:cNvSpPr>
            <a:spLocks noGrp="1"/>
          </p:cNvSpPr>
          <p:nvPr>
            <p:ph type="body" sz="quarter" idx="12"/>
          </p:nvPr>
        </p:nvSpPr>
        <p:spPr>
          <a:xfrm>
            <a:off x="284522" y="1116698"/>
            <a:ext cx="8535950" cy="2686889"/>
          </a:xfrm>
        </p:spPr>
        <p:txBody>
          <a:bodyPr/>
          <a:lstStyle/>
          <a:p>
            <a:r>
              <a:rPr lang="da-DK" dirty="0"/>
              <a:t>Utrænet	: y=</a:t>
            </a:r>
            <a:r>
              <a:rPr lang="da-DK" dirty="0" err="1"/>
              <a:t>ax+b</a:t>
            </a:r>
            <a:endParaRPr lang="da-DK" dirty="0"/>
          </a:p>
          <a:p>
            <a:endParaRPr lang="da-DK" dirty="0"/>
          </a:p>
          <a:p>
            <a:r>
              <a:rPr lang="da-DK" dirty="0"/>
              <a:t>Trænet	: pris=”Kørte km i taxa” * kr. 2 + kr. 50,- i startgebyr</a:t>
            </a:r>
          </a:p>
          <a:p>
            <a:pPr marL="1828800" lvl="4" indent="0">
              <a:buNone/>
            </a:pPr>
            <a:endParaRPr lang="da-DK" dirty="0"/>
          </a:p>
          <a:p>
            <a:pPr marL="1828800" lvl="4" indent="0">
              <a:buNone/>
            </a:pPr>
            <a:r>
              <a:rPr lang="da-DK" dirty="0"/>
              <a:t>Pris = km*2 + 50</a:t>
            </a:r>
          </a:p>
          <a:p>
            <a:endParaRPr lang="da-DK" dirty="0"/>
          </a:p>
          <a:p>
            <a:endParaRPr lang="da-DK" dirty="0"/>
          </a:p>
        </p:txBody>
      </p:sp>
      <p:sp>
        <p:nvSpPr>
          <p:cNvPr id="3" name="Pladsholder til tekst 2">
            <a:extLst>
              <a:ext uri="{FF2B5EF4-FFF2-40B4-BE49-F238E27FC236}">
                <a16:creationId xmlns:a16="http://schemas.microsoft.com/office/drawing/2014/main" id="{F7B0284C-8629-331B-85C1-71035C079B84}"/>
              </a:ext>
            </a:extLst>
          </p:cNvPr>
          <p:cNvSpPr>
            <a:spLocks noGrp="1"/>
          </p:cNvSpPr>
          <p:nvPr>
            <p:ph type="body" sz="quarter" idx="10"/>
          </p:nvPr>
        </p:nvSpPr>
        <p:spPr/>
        <p:txBody>
          <a:bodyPr/>
          <a:lstStyle/>
          <a:p>
            <a:r>
              <a:rPr lang="da-DK" dirty="0"/>
              <a:t>Hvad er en model</a:t>
            </a:r>
          </a:p>
        </p:txBody>
      </p:sp>
    </p:spTree>
    <p:extLst>
      <p:ext uri="{BB962C8B-B14F-4D97-AF65-F5344CB8AC3E}">
        <p14:creationId xmlns:p14="http://schemas.microsoft.com/office/powerpoint/2010/main" val="360972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A149B5F-57F8-3BFF-BD5C-25D268909384}"/>
              </a:ext>
            </a:extLst>
          </p:cNvPr>
          <p:cNvSpPr>
            <a:spLocks noGrp="1"/>
          </p:cNvSpPr>
          <p:nvPr>
            <p:ph type="body" sz="quarter" idx="12"/>
          </p:nvPr>
        </p:nvSpPr>
        <p:spPr>
          <a:xfrm>
            <a:off x="284522" y="1116698"/>
            <a:ext cx="8535950" cy="3687300"/>
          </a:xfrm>
        </p:spPr>
        <p:txBody>
          <a:bodyPr/>
          <a:lstStyle/>
          <a:p>
            <a:r>
              <a:rPr lang="da-DK" sz="3600" dirty="0"/>
              <a:t>Har alle tjek på parkering (Århus)?</a:t>
            </a:r>
          </a:p>
        </p:txBody>
      </p:sp>
      <p:sp>
        <p:nvSpPr>
          <p:cNvPr id="3" name="Pladsholder til tekst 2">
            <a:extLst>
              <a:ext uri="{FF2B5EF4-FFF2-40B4-BE49-F238E27FC236}">
                <a16:creationId xmlns:a16="http://schemas.microsoft.com/office/drawing/2014/main" id="{0B2E1DC1-9EC5-2015-B19E-FA0C077A6F97}"/>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8984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B2508BB-84BA-43C7-FDA4-5ABB7ED9826D}"/>
              </a:ext>
            </a:extLst>
          </p:cNvPr>
          <p:cNvSpPr>
            <a:spLocks noGrp="1"/>
          </p:cNvSpPr>
          <p:nvPr>
            <p:ph type="body" sz="quarter" idx="12"/>
          </p:nvPr>
        </p:nvSpPr>
        <p:spPr>
          <a:xfrm>
            <a:off x="179512" y="843558"/>
            <a:ext cx="8535950" cy="4447371"/>
          </a:xfrm>
        </p:spPr>
        <p:txBody>
          <a:bodyPr/>
          <a:lstStyle/>
          <a:p>
            <a:pPr marL="0" indent="0" algn="l">
              <a:buNone/>
            </a:pPr>
            <a:r>
              <a:rPr lang="da-DK" sz="1100" b="0" i="0" dirty="0">
                <a:solidFill>
                  <a:srgbClr val="374151"/>
                </a:solidFill>
                <a:effectLst/>
                <a:latin typeface="Söhne"/>
              </a:rPr>
              <a:t>En mulig differentialligningsmodel, der beskriver en bygnings varmebalance og som kan anvendes i en Model </a:t>
            </a:r>
            <a:r>
              <a:rPr lang="da-DK" sz="1100" b="0" i="0" dirty="0" err="1">
                <a:solidFill>
                  <a:srgbClr val="374151"/>
                </a:solidFill>
                <a:effectLst/>
                <a:latin typeface="Söhne"/>
              </a:rPr>
              <a:t>Predictive</a:t>
            </a:r>
            <a:r>
              <a:rPr lang="da-DK" sz="1100" b="0" i="0" dirty="0">
                <a:solidFill>
                  <a:srgbClr val="374151"/>
                </a:solidFill>
                <a:effectLst/>
                <a:latin typeface="Söhne"/>
              </a:rPr>
              <a:t> Control (MPC), kan udledes fra varmekapaciteten af bygningens termiske masse og energibalancen over tid:</a:t>
            </a:r>
          </a:p>
          <a:p>
            <a:pPr marL="0" indent="0" algn="l">
              <a:buNone/>
            </a:pPr>
            <a:endParaRPr lang="da-DK" sz="1100" b="0" i="0" dirty="0">
              <a:solidFill>
                <a:srgbClr val="374151"/>
              </a:solidFill>
              <a:effectLst/>
              <a:latin typeface="Söhne"/>
            </a:endParaRPr>
          </a:p>
          <a:p>
            <a:pPr marL="0" indent="0" algn="l">
              <a:buNone/>
            </a:pPr>
            <a:r>
              <a:rPr lang="da-DK" sz="1100" b="1" i="0" dirty="0">
                <a:solidFill>
                  <a:srgbClr val="374151"/>
                </a:solidFill>
                <a:effectLst/>
                <a:latin typeface="Söhne"/>
              </a:rPr>
              <a:t>C * </a:t>
            </a:r>
            <a:r>
              <a:rPr lang="da-DK" sz="1100" b="1" i="0" dirty="0" err="1">
                <a:solidFill>
                  <a:srgbClr val="374151"/>
                </a:solidFill>
                <a:effectLst/>
                <a:latin typeface="Söhne"/>
              </a:rPr>
              <a:t>dT</a:t>
            </a:r>
            <a:r>
              <a:rPr lang="da-DK" sz="1100" b="1" i="0" dirty="0">
                <a:solidFill>
                  <a:srgbClr val="374151"/>
                </a:solidFill>
                <a:effectLst/>
                <a:latin typeface="Söhne"/>
              </a:rPr>
              <a:t>/</a:t>
            </a:r>
            <a:r>
              <a:rPr lang="da-DK" sz="1100" b="1" i="0" dirty="0" err="1">
                <a:solidFill>
                  <a:srgbClr val="374151"/>
                </a:solidFill>
                <a:effectLst/>
                <a:latin typeface="Söhne"/>
              </a:rPr>
              <a:t>dt</a:t>
            </a:r>
            <a:r>
              <a:rPr lang="da-DK" sz="1100" b="1" i="0" dirty="0">
                <a:solidFill>
                  <a:srgbClr val="374151"/>
                </a:solidFill>
                <a:effectLst/>
                <a:latin typeface="Söhne"/>
              </a:rPr>
              <a:t> = A * U * (</a:t>
            </a:r>
            <a:r>
              <a:rPr lang="da-DK" sz="1100" b="1" i="0" dirty="0" err="1">
                <a:solidFill>
                  <a:srgbClr val="374151"/>
                </a:solidFill>
                <a:effectLst/>
                <a:latin typeface="Söhne"/>
              </a:rPr>
              <a:t>T_ext</a:t>
            </a:r>
            <a:r>
              <a:rPr lang="da-DK" sz="1100" b="1" i="0" dirty="0">
                <a:solidFill>
                  <a:srgbClr val="374151"/>
                </a:solidFill>
                <a:effectLst/>
                <a:latin typeface="Söhne"/>
              </a:rPr>
              <a:t> - T) + Q_HVAC + </a:t>
            </a:r>
            <a:r>
              <a:rPr lang="da-DK" sz="1100" b="1" i="0" dirty="0" err="1">
                <a:solidFill>
                  <a:srgbClr val="374151"/>
                </a:solidFill>
                <a:effectLst/>
                <a:latin typeface="Söhne"/>
              </a:rPr>
              <a:t>Q_solar</a:t>
            </a:r>
            <a:r>
              <a:rPr lang="da-DK" sz="1100" b="1" i="0" dirty="0">
                <a:solidFill>
                  <a:srgbClr val="374151"/>
                </a:solidFill>
                <a:effectLst/>
                <a:latin typeface="Söhne"/>
              </a:rPr>
              <a:t> + </a:t>
            </a:r>
            <a:r>
              <a:rPr lang="da-DK" sz="1100" b="1" i="0" dirty="0" err="1">
                <a:solidFill>
                  <a:srgbClr val="374151"/>
                </a:solidFill>
                <a:effectLst/>
                <a:latin typeface="Söhne"/>
              </a:rPr>
              <a:t>Q_internal</a:t>
            </a:r>
            <a:endParaRPr lang="da-DK" sz="1100" b="1" i="0" dirty="0">
              <a:solidFill>
                <a:srgbClr val="374151"/>
              </a:solidFill>
              <a:effectLst/>
              <a:latin typeface="Söhne"/>
            </a:endParaRPr>
          </a:p>
          <a:p>
            <a:pPr marL="0" indent="0" algn="l">
              <a:buNone/>
            </a:pPr>
            <a:endParaRPr lang="da-DK" sz="1100" b="0" i="0" dirty="0">
              <a:solidFill>
                <a:srgbClr val="374151"/>
              </a:solidFill>
              <a:effectLst/>
              <a:latin typeface="Söhne"/>
            </a:endParaRPr>
          </a:p>
          <a:p>
            <a:pPr marL="0" indent="0" algn="l">
              <a:buNone/>
            </a:pPr>
            <a:r>
              <a:rPr lang="da-DK" sz="1100" b="0" i="0" dirty="0">
                <a:solidFill>
                  <a:srgbClr val="374151"/>
                </a:solidFill>
                <a:effectLst/>
                <a:latin typeface="Söhne"/>
              </a:rPr>
              <a:t>hvor:</a:t>
            </a:r>
          </a:p>
          <a:p>
            <a:pPr marL="0" indent="0" algn="l">
              <a:buNone/>
            </a:pPr>
            <a:r>
              <a:rPr lang="da-DK" sz="1100" b="0" i="0" dirty="0">
                <a:solidFill>
                  <a:srgbClr val="374151"/>
                </a:solidFill>
                <a:effectLst/>
                <a:latin typeface="Söhne"/>
              </a:rPr>
              <a:t>C er den samlede varmekapacitet af bygningens termiske masse</a:t>
            </a:r>
          </a:p>
          <a:p>
            <a:pPr marL="0" indent="0" algn="l">
              <a:buNone/>
            </a:pPr>
            <a:r>
              <a:rPr lang="da-DK" sz="1100" b="0" i="0" dirty="0">
                <a:solidFill>
                  <a:srgbClr val="374151"/>
                </a:solidFill>
                <a:effectLst/>
                <a:latin typeface="Söhne"/>
              </a:rPr>
              <a:t>T er den indre temperatur i bygningen</a:t>
            </a:r>
          </a:p>
          <a:p>
            <a:pPr marL="0" indent="0" algn="l">
              <a:buNone/>
            </a:pPr>
            <a:r>
              <a:rPr lang="da-DK" sz="1100" b="0" i="0" dirty="0" err="1">
                <a:solidFill>
                  <a:srgbClr val="374151"/>
                </a:solidFill>
                <a:effectLst/>
                <a:latin typeface="Söhne"/>
              </a:rPr>
              <a:t>dT</a:t>
            </a:r>
            <a:r>
              <a:rPr lang="da-DK" sz="1100" b="0" i="0" dirty="0">
                <a:solidFill>
                  <a:srgbClr val="374151"/>
                </a:solidFill>
                <a:effectLst/>
                <a:latin typeface="Söhne"/>
              </a:rPr>
              <a:t>/</a:t>
            </a:r>
            <a:r>
              <a:rPr lang="da-DK" sz="1100" b="0" i="0" dirty="0" err="1">
                <a:solidFill>
                  <a:srgbClr val="374151"/>
                </a:solidFill>
                <a:effectLst/>
                <a:latin typeface="Söhne"/>
              </a:rPr>
              <a:t>dt</a:t>
            </a:r>
            <a:r>
              <a:rPr lang="da-DK" sz="1100" b="0" i="0" dirty="0">
                <a:solidFill>
                  <a:srgbClr val="374151"/>
                </a:solidFill>
                <a:effectLst/>
                <a:latin typeface="Söhne"/>
              </a:rPr>
              <a:t> er ændringen i temperaturen i bygningen over tid</a:t>
            </a:r>
          </a:p>
          <a:p>
            <a:pPr marL="0" indent="0" algn="l">
              <a:buNone/>
            </a:pPr>
            <a:r>
              <a:rPr lang="da-DK" sz="1100" b="0" i="0" dirty="0">
                <a:solidFill>
                  <a:srgbClr val="374151"/>
                </a:solidFill>
                <a:effectLst/>
                <a:latin typeface="Söhne"/>
              </a:rPr>
              <a:t>A er bygningens overfladeareal</a:t>
            </a:r>
          </a:p>
          <a:p>
            <a:pPr marL="0" indent="0" algn="l">
              <a:buNone/>
            </a:pPr>
            <a:r>
              <a:rPr lang="da-DK" sz="1100" b="0" i="0" dirty="0">
                <a:solidFill>
                  <a:srgbClr val="374151"/>
                </a:solidFill>
                <a:effectLst/>
                <a:latin typeface="Söhne"/>
              </a:rPr>
              <a:t>U er den samlede varmeoverførselskoefficient (som inkluderer termisk modstand, konvektion og stråling) mellem bygningen og det omgivende miljø</a:t>
            </a:r>
          </a:p>
          <a:p>
            <a:pPr marL="0" indent="0" algn="l">
              <a:buNone/>
            </a:pPr>
            <a:r>
              <a:rPr lang="da-DK" sz="1100" b="0" i="0" dirty="0" err="1">
                <a:solidFill>
                  <a:srgbClr val="374151"/>
                </a:solidFill>
                <a:effectLst/>
                <a:latin typeface="Söhne"/>
              </a:rPr>
              <a:t>T_ext</a:t>
            </a:r>
            <a:r>
              <a:rPr lang="da-DK" sz="1100" b="0" i="0" dirty="0">
                <a:solidFill>
                  <a:srgbClr val="374151"/>
                </a:solidFill>
                <a:effectLst/>
                <a:latin typeface="Söhne"/>
              </a:rPr>
              <a:t> er den eksterne temperatur udenfor bygningen</a:t>
            </a:r>
          </a:p>
          <a:p>
            <a:pPr marL="0" indent="0" algn="l">
              <a:buNone/>
            </a:pPr>
            <a:r>
              <a:rPr lang="da-DK" sz="1100" b="0" i="0" dirty="0">
                <a:solidFill>
                  <a:srgbClr val="374151"/>
                </a:solidFill>
                <a:effectLst/>
                <a:latin typeface="Söhne"/>
              </a:rPr>
              <a:t>Q_HVAC er varmeeffekten fra bygningens HVAC-system</a:t>
            </a:r>
          </a:p>
          <a:p>
            <a:pPr marL="0" indent="0" algn="l">
              <a:buNone/>
            </a:pPr>
            <a:r>
              <a:rPr lang="da-DK" sz="1100" b="0" i="0" dirty="0" err="1">
                <a:solidFill>
                  <a:srgbClr val="374151"/>
                </a:solidFill>
                <a:effectLst/>
                <a:latin typeface="Söhne"/>
              </a:rPr>
              <a:t>Q_solar</a:t>
            </a:r>
            <a:r>
              <a:rPr lang="da-DK" sz="1100" b="0" i="0" dirty="0">
                <a:solidFill>
                  <a:srgbClr val="374151"/>
                </a:solidFill>
                <a:effectLst/>
                <a:latin typeface="Söhne"/>
              </a:rPr>
              <a:t> er den varmeeffekt, der genereres af solindfald</a:t>
            </a:r>
          </a:p>
          <a:p>
            <a:pPr marL="0" indent="0" algn="l">
              <a:buNone/>
            </a:pPr>
            <a:r>
              <a:rPr lang="da-DK" sz="1100" b="0" i="0" dirty="0" err="1">
                <a:solidFill>
                  <a:srgbClr val="374151"/>
                </a:solidFill>
                <a:effectLst/>
                <a:latin typeface="Söhne"/>
              </a:rPr>
              <a:t>Q_internal</a:t>
            </a:r>
            <a:r>
              <a:rPr lang="da-DK" sz="1100" b="0" i="0" dirty="0">
                <a:solidFill>
                  <a:srgbClr val="374151"/>
                </a:solidFill>
                <a:effectLst/>
                <a:latin typeface="Söhne"/>
              </a:rPr>
              <a:t> er den varmeeffekt, der genereres internt i bygningen</a:t>
            </a:r>
          </a:p>
          <a:p>
            <a:pPr marL="0" indent="0" algn="l">
              <a:buNone/>
            </a:pPr>
            <a:r>
              <a:rPr lang="da-DK" sz="1100" b="0" i="0" dirty="0" err="1">
                <a:solidFill>
                  <a:srgbClr val="374151"/>
                </a:solidFill>
                <a:effectLst/>
                <a:latin typeface="Söhne"/>
              </a:rPr>
              <a:t>MPC'en</a:t>
            </a:r>
            <a:r>
              <a:rPr lang="da-DK" sz="1100" b="0" i="0" dirty="0">
                <a:solidFill>
                  <a:srgbClr val="374151"/>
                </a:solidFill>
                <a:effectLst/>
                <a:latin typeface="Söhne"/>
              </a:rPr>
              <a:t> kan herefter anvende kontrolstrategier til at optimere varmeeffekterne Q_HVAC, </a:t>
            </a:r>
            <a:r>
              <a:rPr lang="da-DK" sz="1100" b="0" i="0" dirty="0" err="1">
                <a:solidFill>
                  <a:srgbClr val="374151"/>
                </a:solidFill>
                <a:effectLst/>
                <a:latin typeface="Söhne"/>
              </a:rPr>
              <a:t>Q_solar</a:t>
            </a:r>
            <a:r>
              <a:rPr lang="da-DK" sz="1100" b="0" i="0" dirty="0">
                <a:solidFill>
                  <a:srgbClr val="374151"/>
                </a:solidFill>
                <a:effectLst/>
                <a:latin typeface="Söhne"/>
              </a:rPr>
              <a:t> og </a:t>
            </a:r>
            <a:r>
              <a:rPr lang="da-DK" sz="1100" b="0" i="0" dirty="0" err="1">
                <a:solidFill>
                  <a:srgbClr val="374151"/>
                </a:solidFill>
                <a:effectLst/>
                <a:latin typeface="Söhne"/>
              </a:rPr>
              <a:t>Q_internal</a:t>
            </a:r>
            <a:r>
              <a:rPr lang="da-DK" sz="1100" b="0" i="0" dirty="0">
                <a:solidFill>
                  <a:srgbClr val="374151"/>
                </a:solidFill>
                <a:effectLst/>
                <a:latin typeface="Söhne"/>
              </a:rPr>
              <a:t> for at opnå en ønsket temperatur i bygningen og samtidig minimere energiforbruget over tid. Det kan f.eks. ske ved at anvende en numerisk optimeringsalgoritme, der tager højde for begrænsninger i bygningens HVAC-system og solindfald, såvel som begrænsninger i energiforbruget.</a:t>
            </a:r>
          </a:p>
          <a:p>
            <a:endParaRPr lang="da-DK" sz="1100" dirty="0"/>
          </a:p>
        </p:txBody>
      </p:sp>
    </p:spTree>
    <p:extLst>
      <p:ext uri="{BB962C8B-B14F-4D97-AF65-F5344CB8AC3E}">
        <p14:creationId xmlns:p14="http://schemas.microsoft.com/office/powerpoint/2010/main" val="2994921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F0312B8-0D83-3BDB-E521-DB4E85695FC5}"/>
              </a:ext>
            </a:extLst>
          </p:cNvPr>
          <p:cNvSpPr>
            <a:spLocks noGrp="1"/>
          </p:cNvSpPr>
          <p:nvPr>
            <p:ph type="body" sz="quarter" idx="12"/>
          </p:nvPr>
        </p:nvSpPr>
        <p:spPr>
          <a:xfrm>
            <a:off x="284522" y="1116698"/>
            <a:ext cx="8535950" cy="3647152"/>
          </a:xfrm>
        </p:spPr>
        <p:txBody>
          <a:bodyPr/>
          <a:lstStyle/>
          <a:p>
            <a:pPr algn="l"/>
            <a:r>
              <a:rPr lang="da-DK" b="1" i="0" dirty="0">
                <a:solidFill>
                  <a:srgbClr val="292929"/>
                </a:solidFill>
                <a:effectLst/>
                <a:latin typeface="sohne"/>
              </a:rPr>
              <a:t>1. Regression (</a:t>
            </a:r>
            <a:r>
              <a:rPr lang="da-DK" b="1" i="0" dirty="0" err="1">
                <a:solidFill>
                  <a:srgbClr val="292929"/>
                </a:solidFill>
                <a:effectLst/>
                <a:latin typeface="sohne"/>
              </a:rPr>
              <a:t>Prediction</a:t>
            </a:r>
            <a:r>
              <a:rPr lang="da-DK" b="1" i="0" dirty="0">
                <a:solidFill>
                  <a:srgbClr val="292929"/>
                </a:solidFill>
                <a:effectLst/>
                <a:latin typeface="sohne"/>
              </a:rPr>
              <a:t>)</a:t>
            </a:r>
          </a:p>
          <a:p>
            <a:pPr algn="l"/>
            <a:r>
              <a:rPr lang="da-DK" b="0" i="0" dirty="0" err="1">
                <a:solidFill>
                  <a:srgbClr val="292929"/>
                </a:solidFill>
                <a:effectLst/>
                <a:latin typeface="source-serif-pro"/>
              </a:rPr>
              <a:t>We</a:t>
            </a:r>
            <a:r>
              <a:rPr lang="da-DK" b="0" i="0" dirty="0">
                <a:solidFill>
                  <a:srgbClr val="292929"/>
                </a:solidFill>
                <a:effectLst/>
                <a:latin typeface="source-serif-pro"/>
              </a:rPr>
              <a:t> </a:t>
            </a:r>
            <a:r>
              <a:rPr lang="da-DK" b="0" i="0" dirty="0" err="1">
                <a:solidFill>
                  <a:srgbClr val="292929"/>
                </a:solidFill>
                <a:effectLst/>
                <a:latin typeface="source-serif-pro"/>
              </a:rPr>
              <a:t>use</a:t>
            </a:r>
            <a:r>
              <a:rPr lang="da-DK" b="0" i="0" dirty="0">
                <a:solidFill>
                  <a:srgbClr val="292929"/>
                </a:solidFill>
                <a:effectLst/>
                <a:latin typeface="source-serif-pro"/>
              </a:rPr>
              <a:t> regression </a:t>
            </a:r>
            <a:r>
              <a:rPr lang="da-DK" b="0" i="0" dirty="0" err="1">
                <a:solidFill>
                  <a:srgbClr val="292929"/>
                </a:solidFill>
                <a:effectLst/>
                <a:latin typeface="source-serif-pro"/>
              </a:rPr>
              <a:t>algorithms</a:t>
            </a:r>
            <a:r>
              <a:rPr lang="da-DK" b="0" i="0" dirty="0">
                <a:solidFill>
                  <a:srgbClr val="292929"/>
                </a:solidFill>
                <a:effectLst/>
                <a:latin typeface="source-serif-pro"/>
              </a:rPr>
              <a:t> for </a:t>
            </a:r>
            <a:r>
              <a:rPr lang="da-DK" b="0" i="0" dirty="0" err="1">
                <a:solidFill>
                  <a:srgbClr val="292929"/>
                </a:solidFill>
                <a:effectLst/>
                <a:latin typeface="source-serif-pro"/>
              </a:rPr>
              <a:t>predicting</a:t>
            </a:r>
            <a:r>
              <a:rPr lang="da-DK" b="0" i="0" dirty="0">
                <a:solidFill>
                  <a:srgbClr val="292929"/>
                </a:solidFill>
                <a:effectLst/>
                <a:latin typeface="source-serif-pro"/>
              </a:rPr>
              <a:t> </a:t>
            </a:r>
            <a:r>
              <a:rPr lang="da-DK" b="0" i="0" dirty="0" err="1">
                <a:solidFill>
                  <a:srgbClr val="292929"/>
                </a:solidFill>
                <a:effectLst/>
                <a:latin typeface="source-serif-pro"/>
              </a:rPr>
              <a:t>continuous</a:t>
            </a:r>
            <a:r>
              <a:rPr lang="da-DK" b="0" i="0" dirty="0">
                <a:solidFill>
                  <a:srgbClr val="292929"/>
                </a:solidFill>
                <a:effectLst/>
                <a:latin typeface="source-serif-pro"/>
              </a:rPr>
              <a:t> </a:t>
            </a:r>
            <a:r>
              <a:rPr lang="da-DK" b="0" i="0" dirty="0" err="1">
                <a:solidFill>
                  <a:srgbClr val="292929"/>
                </a:solidFill>
                <a:effectLst/>
                <a:latin typeface="source-serif-pro"/>
              </a:rPr>
              <a:t>values</a:t>
            </a:r>
            <a:r>
              <a:rPr lang="da-DK" b="0" i="0" dirty="0">
                <a:solidFill>
                  <a:srgbClr val="292929"/>
                </a:solidFill>
                <a:effectLst/>
                <a:latin typeface="source-serif-pro"/>
              </a:rPr>
              <a:t>.</a:t>
            </a:r>
          </a:p>
          <a:p>
            <a:pPr algn="l"/>
            <a:r>
              <a:rPr lang="da-DK" b="0" i="0" dirty="0">
                <a:solidFill>
                  <a:srgbClr val="292929"/>
                </a:solidFill>
                <a:effectLst/>
                <a:latin typeface="source-serif-pro"/>
              </a:rPr>
              <a:t>Regression </a:t>
            </a:r>
            <a:r>
              <a:rPr lang="da-DK" b="0" i="0" dirty="0" err="1">
                <a:solidFill>
                  <a:srgbClr val="292929"/>
                </a:solidFill>
                <a:effectLst/>
                <a:latin typeface="source-serif-pro"/>
              </a:rPr>
              <a:t>algorithms</a:t>
            </a:r>
            <a:r>
              <a:rPr lang="da-DK" b="0" i="0" dirty="0">
                <a:solidFill>
                  <a:srgbClr val="292929"/>
                </a:solidFill>
                <a:effectLst/>
                <a:latin typeface="source-serif-pro"/>
              </a:rPr>
              <a:t>:</a:t>
            </a:r>
          </a:p>
          <a:p>
            <a:pPr algn="l">
              <a:buFont typeface="Arial" panose="020B0604020202020204" pitchFamily="34" charset="0"/>
              <a:buChar char="•"/>
            </a:pPr>
            <a:r>
              <a:rPr lang="da-DK" b="0" i="0" dirty="0" err="1">
                <a:solidFill>
                  <a:srgbClr val="292929"/>
                </a:solidFill>
                <a:effectLst/>
                <a:latin typeface="source-serif-pro"/>
              </a:rPr>
              <a:t>Linear</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Polynomial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Exponential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Logistic</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Logarithmic</a:t>
            </a:r>
            <a:r>
              <a:rPr lang="da-DK" b="0" i="0" dirty="0">
                <a:solidFill>
                  <a:srgbClr val="292929"/>
                </a:solidFill>
                <a:effectLst/>
                <a:latin typeface="source-serif-pro"/>
              </a:rPr>
              <a:t> Regression</a:t>
            </a:r>
          </a:p>
          <a:p>
            <a:endParaRPr lang="da-DK" dirty="0"/>
          </a:p>
        </p:txBody>
      </p:sp>
      <p:sp>
        <p:nvSpPr>
          <p:cNvPr id="3" name="Pladsholder til tekst 2">
            <a:extLst>
              <a:ext uri="{FF2B5EF4-FFF2-40B4-BE49-F238E27FC236}">
                <a16:creationId xmlns:a16="http://schemas.microsoft.com/office/drawing/2014/main" id="{967308D4-A41F-8DCF-9495-747523853AFC}"/>
              </a:ext>
            </a:extLst>
          </p:cNvPr>
          <p:cNvSpPr>
            <a:spLocks noGrp="1"/>
          </p:cNvSpPr>
          <p:nvPr>
            <p:ph type="body" sz="quarter" idx="10"/>
          </p:nvPr>
        </p:nvSpPr>
        <p:spPr/>
        <p:txBody>
          <a:bodyPr/>
          <a:lstStyle/>
          <a:p>
            <a:r>
              <a:rPr lang="da-DK" dirty="0"/>
              <a:t>Vigtigste ML AI algoritmer og principper</a:t>
            </a:r>
          </a:p>
        </p:txBody>
      </p:sp>
    </p:spTree>
    <p:extLst>
      <p:ext uri="{BB962C8B-B14F-4D97-AF65-F5344CB8AC3E}">
        <p14:creationId xmlns:p14="http://schemas.microsoft.com/office/powerpoint/2010/main" val="221734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7583F9-DF9C-4D08-84BB-DAD74379DF20}"/>
              </a:ext>
            </a:extLst>
          </p:cNvPr>
          <p:cNvSpPr>
            <a:spLocks noGrp="1"/>
          </p:cNvSpPr>
          <p:nvPr>
            <p:ph type="body" sz="quarter" idx="12"/>
          </p:nvPr>
        </p:nvSpPr>
        <p:spPr>
          <a:xfrm>
            <a:off x="284522" y="1116698"/>
            <a:ext cx="8535950" cy="3647152"/>
          </a:xfrm>
        </p:spPr>
        <p:txBody>
          <a:bodyPr/>
          <a:lstStyle/>
          <a:p>
            <a:pPr algn="l"/>
            <a:r>
              <a:rPr lang="en-US" b="1" i="0" dirty="0">
                <a:solidFill>
                  <a:srgbClr val="292929"/>
                </a:solidFill>
                <a:effectLst/>
                <a:latin typeface="sohne"/>
              </a:rPr>
              <a:t>2. Classification</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r>
              <a:rPr lang="en-US" b="0" i="0" dirty="0">
                <a:solidFill>
                  <a:srgbClr val="292929"/>
                </a:solidFill>
                <a:effectLst/>
                <a:latin typeface="source-serif-pro"/>
              </a:rPr>
              <a:t>.</a:t>
            </a:r>
          </a:p>
          <a:p>
            <a:pPr algn="l"/>
            <a:r>
              <a:rPr lang="en-US" b="0" i="0" dirty="0">
                <a:solidFill>
                  <a:srgbClr val="292929"/>
                </a:solidFill>
                <a:effectLst/>
                <a:latin typeface="source-serif-pro"/>
              </a:rPr>
              <a:t>Classification algorithms:</a:t>
            </a:r>
          </a:p>
          <a:p>
            <a:pPr algn="l">
              <a:buFont typeface="Arial" panose="020B0604020202020204" pitchFamily="34" charset="0"/>
              <a:buChar char="•"/>
            </a:pPr>
            <a:r>
              <a:rPr lang="en-US" b="0" i="0" dirty="0">
                <a:solidFill>
                  <a:srgbClr val="292929"/>
                </a:solidFill>
                <a:effectLst/>
                <a:latin typeface="source-serif-pro"/>
              </a:rPr>
              <a:t>K-Nearest Neighbors</a:t>
            </a:r>
          </a:p>
          <a:p>
            <a:pPr algn="l">
              <a:buFont typeface="Arial" panose="020B0604020202020204" pitchFamily="34" charset="0"/>
              <a:buChar char="•"/>
            </a:pPr>
            <a:r>
              <a:rPr lang="en-US" b="0" i="0" dirty="0">
                <a:solidFill>
                  <a:srgbClr val="292929"/>
                </a:solidFill>
                <a:effectLst/>
                <a:latin typeface="source-serif-pro"/>
              </a:rPr>
              <a:t>Decision Trees</a:t>
            </a:r>
          </a:p>
          <a:p>
            <a:pPr algn="l">
              <a:buFont typeface="Arial" panose="020B0604020202020204" pitchFamily="34" charset="0"/>
              <a:buChar char="•"/>
            </a:pPr>
            <a:r>
              <a:rPr lang="en-US" b="0" i="0" dirty="0">
                <a:solidFill>
                  <a:srgbClr val="292929"/>
                </a:solidFill>
                <a:effectLst/>
                <a:latin typeface="source-serif-pro"/>
              </a:rPr>
              <a:t>Random Forest</a:t>
            </a:r>
          </a:p>
          <a:p>
            <a:pPr algn="l">
              <a:buFont typeface="Arial" panose="020B0604020202020204" pitchFamily="34" charset="0"/>
              <a:buChar char="•"/>
            </a:pPr>
            <a:r>
              <a:rPr lang="en-US" b="0" i="0" dirty="0">
                <a:solidFill>
                  <a:srgbClr val="292929"/>
                </a:solidFill>
                <a:effectLst/>
                <a:latin typeface="source-serif-pro"/>
              </a:rPr>
              <a:t>Support Vector Machine</a:t>
            </a:r>
          </a:p>
          <a:p>
            <a:pPr algn="l">
              <a:buFont typeface="Arial" panose="020B0604020202020204" pitchFamily="34" charset="0"/>
              <a:buChar char="•"/>
            </a:pPr>
            <a:r>
              <a:rPr lang="en-US" b="0" i="0" dirty="0">
                <a:solidFill>
                  <a:srgbClr val="292929"/>
                </a:solidFill>
                <a:effectLst/>
                <a:latin typeface="source-serif-pro"/>
              </a:rPr>
              <a:t>Naive Bayes</a:t>
            </a:r>
          </a:p>
          <a:p>
            <a:pPr algn="l">
              <a:buFont typeface="Arial" panose="020B0604020202020204" pitchFamily="34" charset="0"/>
              <a:buChar char="•"/>
            </a:pPr>
            <a:r>
              <a:rPr lang="en-US" dirty="0">
                <a:solidFill>
                  <a:srgbClr val="292929"/>
                </a:solidFill>
                <a:latin typeface="source-serif-pro"/>
              </a:rPr>
              <a:t>(https://en.wikipedia.org/wiki/MNIST_database)</a:t>
            </a:r>
            <a:endParaRPr lang="en-US" b="0" i="0" dirty="0">
              <a:solidFill>
                <a:srgbClr val="292929"/>
              </a:solidFill>
              <a:effectLst/>
              <a:latin typeface="source-serif-pro"/>
            </a:endParaRPr>
          </a:p>
        </p:txBody>
      </p:sp>
      <p:sp>
        <p:nvSpPr>
          <p:cNvPr id="3" name="Pladsholder til tekst 2">
            <a:extLst>
              <a:ext uri="{FF2B5EF4-FFF2-40B4-BE49-F238E27FC236}">
                <a16:creationId xmlns:a16="http://schemas.microsoft.com/office/drawing/2014/main" id="{A69AB804-EB79-D8BA-412A-41FA611AAA6B}"/>
              </a:ext>
            </a:extLst>
          </p:cNvPr>
          <p:cNvSpPr>
            <a:spLocks noGrp="1"/>
          </p:cNvSpPr>
          <p:nvPr>
            <p:ph type="body" sz="quarter" idx="10"/>
          </p:nvPr>
        </p:nvSpPr>
        <p:spPr/>
        <p:txBody>
          <a:bodyPr/>
          <a:lstStyle/>
          <a:p>
            <a:endParaRPr lang="da-DK"/>
          </a:p>
        </p:txBody>
      </p:sp>
      <p:pic>
        <p:nvPicPr>
          <p:cNvPr id="2050" name="Picture 2" descr="Scatter Plot of Binary Classification Dataset">
            <a:extLst>
              <a:ext uri="{FF2B5EF4-FFF2-40B4-BE49-F238E27FC236}">
                <a16:creationId xmlns:a16="http://schemas.microsoft.com/office/drawing/2014/main" id="{9C29BF51-AD15-0BED-E1BF-3DE4A8CFE7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2054057"/>
            <a:ext cx="2780928" cy="208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6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FA066D9-28C4-659D-51DC-38F703CB6CBF}"/>
              </a:ext>
            </a:extLst>
          </p:cNvPr>
          <p:cNvSpPr>
            <a:spLocks noGrp="1"/>
          </p:cNvSpPr>
          <p:nvPr>
            <p:ph type="body" sz="quarter" idx="12"/>
          </p:nvPr>
        </p:nvSpPr>
        <p:spPr>
          <a:xfrm>
            <a:off x="284522" y="1116698"/>
            <a:ext cx="8535950" cy="3277820"/>
          </a:xfrm>
        </p:spPr>
        <p:txBody>
          <a:bodyPr/>
          <a:lstStyle/>
          <a:p>
            <a:pPr algn="l"/>
            <a:r>
              <a:rPr lang="en-US" b="1" i="0" dirty="0">
                <a:solidFill>
                  <a:srgbClr val="292929"/>
                </a:solidFill>
                <a:effectLst/>
                <a:latin typeface="sohne"/>
              </a:rPr>
              <a:t>3. Clustering</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ikke</a:t>
            </a:r>
            <a:r>
              <a:rPr lang="en-US" b="0" i="0" dirty="0">
                <a:solidFill>
                  <a:srgbClr val="292929"/>
                </a:solidFill>
                <a:effectLst/>
                <a:latin typeface="source-serif-pro"/>
              </a:rPr>
              <a:t>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endParaRPr lang="en-US" b="0" i="0" dirty="0">
              <a:solidFill>
                <a:srgbClr val="292929"/>
              </a:solidFill>
              <a:effectLst/>
              <a:latin typeface="source-serif-pro"/>
            </a:endParaRPr>
          </a:p>
          <a:p>
            <a:pPr algn="l"/>
            <a:r>
              <a:rPr lang="en-US" b="0" i="0" dirty="0">
                <a:solidFill>
                  <a:srgbClr val="292929"/>
                </a:solidFill>
                <a:effectLst/>
                <a:latin typeface="source-serif-pro"/>
              </a:rPr>
              <a:t>Clustering algorithms:</a:t>
            </a:r>
          </a:p>
          <a:p>
            <a:pPr algn="l">
              <a:buFont typeface="Arial" panose="020B0604020202020204" pitchFamily="34" charset="0"/>
              <a:buChar char="•"/>
            </a:pPr>
            <a:r>
              <a:rPr lang="en-US" b="0" i="0" dirty="0">
                <a:solidFill>
                  <a:srgbClr val="292929"/>
                </a:solidFill>
                <a:effectLst/>
                <a:latin typeface="source-serif-pro"/>
              </a:rPr>
              <a:t>K-means</a:t>
            </a:r>
          </a:p>
          <a:p>
            <a:pPr algn="l">
              <a:buFont typeface="Arial" panose="020B0604020202020204" pitchFamily="34" charset="0"/>
              <a:buChar char="•"/>
            </a:pPr>
            <a:r>
              <a:rPr lang="en-US" b="0" i="0" dirty="0">
                <a:solidFill>
                  <a:srgbClr val="292929"/>
                </a:solidFill>
                <a:effectLst/>
                <a:latin typeface="source-serif-pro"/>
              </a:rPr>
              <a:t>DBSCAN</a:t>
            </a:r>
          </a:p>
          <a:p>
            <a:pPr algn="l">
              <a:buFont typeface="Arial" panose="020B0604020202020204" pitchFamily="34" charset="0"/>
              <a:buChar char="•"/>
            </a:pPr>
            <a:r>
              <a:rPr lang="en-US" b="0" i="0" dirty="0">
                <a:solidFill>
                  <a:srgbClr val="292929"/>
                </a:solidFill>
                <a:effectLst/>
                <a:latin typeface="source-serif-pro"/>
              </a:rPr>
              <a:t>Mean Shift</a:t>
            </a:r>
          </a:p>
          <a:p>
            <a:pPr algn="l">
              <a:buFont typeface="Arial" panose="020B0604020202020204" pitchFamily="34" charset="0"/>
              <a:buChar char="•"/>
            </a:pPr>
            <a:r>
              <a:rPr lang="en-US" b="0" i="0" dirty="0">
                <a:solidFill>
                  <a:srgbClr val="292929"/>
                </a:solidFill>
                <a:effectLst/>
                <a:latin typeface="source-serif-pro"/>
              </a:rPr>
              <a:t>Hierarchical</a:t>
            </a:r>
          </a:p>
          <a:p>
            <a:endParaRPr lang="da-DK" dirty="0"/>
          </a:p>
        </p:txBody>
      </p:sp>
      <p:sp>
        <p:nvSpPr>
          <p:cNvPr id="3" name="Pladsholder til tekst 2">
            <a:extLst>
              <a:ext uri="{FF2B5EF4-FFF2-40B4-BE49-F238E27FC236}">
                <a16:creationId xmlns:a16="http://schemas.microsoft.com/office/drawing/2014/main" id="{8E96B300-C54C-3CC6-24D4-968E9B35DF88}"/>
              </a:ext>
            </a:extLst>
          </p:cNvPr>
          <p:cNvSpPr>
            <a:spLocks noGrp="1"/>
          </p:cNvSpPr>
          <p:nvPr>
            <p:ph type="body" sz="quarter" idx="10"/>
          </p:nvPr>
        </p:nvSpPr>
        <p:spPr/>
        <p:txBody>
          <a:bodyPr/>
          <a:lstStyle/>
          <a:p>
            <a:endParaRPr lang="da-DK" dirty="0"/>
          </a:p>
        </p:txBody>
      </p:sp>
      <p:pic>
        <p:nvPicPr>
          <p:cNvPr id="1026" name="Picture 2" descr="Classifying Data Using Artificial Intelligence K-Means Clustering Algorithm  - CodeProject">
            <a:extLst>
              <a:ext uri="{FF2B5EF4-FFF2-40B4-BE49-F238E27FC236}">
                <a16:creationId xmlns:a16="http://schemas.microsoft.com/office/drawing/2014/main" id="{49AB1185-344B-5BCB-98BC-188B1E39E8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047409"/>
            <a:ext cx="3461063" cy="249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030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EAF04A-451D-AC87-5761-C93D9F9888D6}"/>
              </a:ext>
            </a:extLst>
          </p:cNvPr>
          <p:cNvSpPr>
            <a:spLocks noGrp="1"/>
          </p:cNvSpPr>
          <p:nvPr>
            <p:ph type="body" sz="quarter" idx="12"/>
          </p:nvPr>
        </p:nvSpPr>
        <p:spPr>
          <a:xfrm>
            <a:off x="284522" y="1116698"/>
            <a:ext cx="8535950" cy="2539157"/>
          </a:xfrm>
        </p:spPr>
        <p:txBody>
          <a:bodyPr/>
          <a:lstStyle/>
          <a:p>
            <a:pPr algn="l"/>
            <a:r>
              <a:rPr lang="en-US" b="1" i="0" dirty="0">
                <a:solidFill>
                  <a:srgbClr val="292929"/>
                </a:solidFill>
                <a:effectLst/>
                <a:latin typeface="sohne"/>
              </a:rPr>
              <a:t>4. Association</a:t>
            </a:r>
          </a:p>
          <a:p>
            <a:pPr algn="l"/>
            <a:r>
              <a:rPr lang="en-US" b="0" i="0" dirty="0">
                <a:solidFill>
                  <a:srgbClr val="292929"/>
                </a:solidFill>
                <a:effectLst/>
                <a:latin typeface="source-serif-pro"/>
              </a:rPr>
              <a:t>We use association algorithms for associating co-occurring items or events.</a:t>
            </a:r>
          </a:p>
          <a:p>
            <a:pPr algn="l"/>
            <a:r>
              <a:rPr lang="en-US" b="0" i="0" dirty="0">
                <a:solidFill>
                  <a:srgbClr val="292929"/>
                </a:solidFill>
                <a:effectLst/>
                <a:latin typeface="source-serif-pro"/>
              </a:rPr>
              <a:t>Association algorithms:</a:t>
            </a:r>
          </a:p>
          <a:p>
            <a:pPr algn="l">
              <a:buFont typeface="Arial" panose="020B0604020202020204" pitchFamily="34" charset="0"/>
              <a:buChar char="•"/>
            </a:pPr>
            <a:r>
              <a:rPr lang="en-US" b="0" i="0" dirty="0" err="1">
                <a:solidFill>
                  <a:srgbClr val="292929"/>
                </a:solidFill>
                <a:effectLst/>
                <a:latin typeface="source-serif-pro"/>
              </a:rPr>
              <a:t>Apriori</a:t>
            </a:r>
            <a:endParaRPr lang="en-US" b="0" i="0" dirty="0">
              <a:solidFill>
                <a:srgbClr val="292929"/>
              </a:solidFill>
              <a:effectLst/>
              <a:latin typeface="source-serif-pro"/>
            </a:endParaRPr>
          </a:p>
          <a:p>
            <a:pPr algn="l">
              <a:buFont typeface="Arial" panose="020B0604020202020204" pitchFamily="34" charset="0"/>
              <a:buChar char="•"/>
            </a:pPr>
            <a:r>
              <a:rPr lang="en-US" dirty="0">
                <a:solidFill>
                  <a:srgbClr val="292929"/>
                </a:solidFill>
                <a:latin typeface="source-serif-pro"/>
              </a:rPr>
              <a:t>Eclat</a:t>
            </a:r>
            <a:endParaRPr lang="en-US" b="0" i="0" dirty="0">
              <a:solidFill>
                <a:srgbClr val="292929"/>
              </a:solidFill>
              <a:effectLst/>
              <a:latin typeface="source-serif-pro"/>
            </a:endParaRPr>
          </a:p>
          <a:p>
            <a:endParaRPr lang="da-DK" dirty="0"/>
          </a:p>
        </p:txBody>
      </p:sp>
      <p:sp>
        <p:nvSpPr>
          <p:cNvPr id="3" name="Pladsholder til tekst 2">
            <a:extLst>
              <a:ext uri="{FF2B5EF4-FFF2-40B4-BE49-F238E27FC236}">
                <a16:creationId xmlns:a16="http://schemas.microsoft.com/office/drawing/2014/main" id="{6C4F7F6B-CAAE-247A-CFE6-2981259ADFB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3922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B6179C-B4D7-4A90-E467-C8253A5FA1EB}"/>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5. Anomaly Detection</a:t>
            </a:r>
          </a:p>
          <a:p>
            <a:pPr algn="l"/>
            <a:r>
              <a:rPr lang="en-US" b="0" i="0" dirty="0">
                <a:solidFill>
                  <a:srgbClr val="292929"/>
                </a:solidFill>
                <a:effectLst/>
                <a:latin typeface="source-serif-pro"/>
              </a:rPr>
              <a:t>We use anomaly detection for discovering abnormal activities and unusual cases like fraud detection.</a:t>
            </a:r>
          </a:p>
          <a:p>
            <a:endParaRPr lang="da-DK" dirty="0"/>
          </a:p>
        </p:txBody>
      </p:sp>
      <p:sp>
        <p:nvSpPr>
          <p:cNvPr id="3" name="Pladsholder til tekst 2">
            <a:extLst>
              <a:ext uri="{FF2B5EF4-FFF2-40B4-BE49-F238E27FC236}">
                <a16:creationId xmlns:a16="http://schemas.microsoft.com/office/drawing/2014/main" id="{1F9BF2D9-0CB6-F9AA-698C-A56A23D43928}"/>
              </a:ext>
            </a:extLst>
          </p:cNvPr>
          <p:cNvSpPr>
            <a:spLocks noGrp="1"/>
          </p:cNvSpPr>
          <p:nvPr>
            <p:ph type="body" sz="quarter" idx="10"/>
          </p:nvPr>
        </p:nvSpPr>
        <p:spPr/>
        <p:txBody>
          <a:bodyPr/>
          <a:lstStyle/>
          <a:p>
            <a:endParaRPr lang="da-DK"/>
          </a:p>
        </p:txBody>
      </p:sp>
      <p:pic>
        <p:nvPicPr>
          <p:cNvPr id="3074" name="Picture 2" descr="Anomaly Detection in Time Series">
            <a:extLst>
              <a:ext uri="{FF2B5EF4-FFF2-40B4-BE49-F238E27FC236}">
                <a16:creationId xmlns:a16="http://schemas.microsoft.com/office/drawing/2014/main" id="{EB772E3A-B081-C82E-131C-7AE8AC311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15766"/>
            <a:ext cx="2669823" cy="15704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omaly Detection in Python — Part 2; Multivariate Unsupervised Methods and  Code | by Nitish Kumar Thakur | Towards Data Science">
            <a:extLst>
              <a:ext uri="{FF2B5EF4-FFF2-40B4-BE49-F238E27FC236}">
                <a16:creationId xmlns:a16="http://schemas.microsoft.com/office/drawing/2014/main" id="{1D060582-05F3-26C1-70E1-75AC34333F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2355726"/>
            <a:ext cx="3250704" cy="203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00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A9F4E07-F24F-FEE8-8D81-EA435BC26F7A}"/>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6. Sequence Pattern Mining</a:t>
            </a:r>
          </a:p>
          <a:p>
            <a:pPr algn="l"/>
            <a:r>
              <a:rPr lang="en-US" b="0" i="0" dirty="0">
                <a:solidFill>
                  <a:srgbClr val="292929"/>
                </a:solidFill>
                <a:effectLst/>
                <a:latin typeface="source-serif-pro"/>
              </a:rPr>
              <a:t>We use sequential pattern mining for predicting the next data events between data examples in a sequence.</a:t>
            </a:r>
          </a:p>
          <a:p>
            <a:endParaRPr lang="da-DK" dirty="0"/>
          </a:p>
        </p:txBody>
      </p:sp>
      <p:sp>
        <p:nvSpPr>
          <p:cNvPr id="3" name="Pladsholder til tekst 2">
            <a:extLst>
              <a:ext uri="{FF2B5EF4-FFF2-40B4-BE49-F238E27FC236}">
                <a16:creationId xmlns:a16="http://schemas.microsoft.com/office/drawing/2014/main" id="{7E9A0F6C-A10B-98E1-4F5B-70AE5EB29B1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943877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0C9C2FD-1171-F35D-67BD-28DC4ECAAEC1}"/>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7. Dimensionality Reduction</a:t>
            </a:r>
          </a:p>
          <a:p>
            <a:pPr algn="l"/>
            <a:r>
              <a:rPr lang="en-US" b="0" i="0" dirty="0">
                <a:solidFill>
                  <a:srgbClr val="292929"/>
                </a:solidFill>
                <a:effectLst/>
                <a:latin typeface="source-serif-pro"/>
              </a:rPr>
              <a:t>We use dimensionality reduction for reducing the size of data to extract only useful features from a dataset.</a:t>
            </a:r>
          </a:p>
          <a:p>
            <a:endParaRPr lang="da-DK" dirty="0"/>
          </a:p>
        </p:txBody>
      </p:sp>
      <p:sp>
        <p:nvSpPr>
          <p:cNvPr id="3" name="Pladsholder til tekst 2">
            <a:extLst>
              <a:ext uri="{FF2B5EF4-FFF2-40B4-BE49-F238E27FC236}">
                <a16:creationId xmlns:a16="http://schemas.microsoft.com/office/drawing/2014/main" id="{F3994FC5-4C19-B1AC-C599-5E27EDF467D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64933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9C9F46-6985-97C5-5F7D-9F3BE427C41C}"/>
              </a:ext>
            </a:extLst>
          </p:cNvPr>
          <p:cNvSpPr>
            <a:spLocks noGrp="1"/>
          </p:cNvSpPr>
          <p:nvPr>
            <p:ph type="body" sz="quarter" idx="12"/>
          </p:nvPr>
        </p:nvSpPr>
        <p:spPr>
          <a:xfrm>
            <a:off x="284522" y="1116698"/>
            <a:ext cx="8535950" cy="3216265"/>
          </a:xfrm>
        </p:spPr>
        <p:txBody>
          <a:bodyPr/>
          <a:lstStyle/>
          <a:p>
            <a:pPr algn="l"/>
            <a:r>
              <a:rPr lang="en-US" b="1" i="0" dirty="0">
                <a:solidFill>
                  <a:srgbClr val="292929"/>
                </a:solidFill>
                <a:effectLst/>
                <a:latin typeface="sohne"/>
              </a:rPr>
              <a:t>8. Recommendation Systems</a:t>
            </a:r>
          </a:p>
          <a:p>
            <a:pPr algn="l"/>
            <a:r>
              <a:rPr lang="en-US" b="0" i="0" dirty="0">
                <a:solidFill>
                  <a:srgbClr val="292929"/>
                </a:solidFill>
                <a:effectLst/>
                <a:latin typeface="source-serif-pro"/>
              </a:rPr>
              <a:t>We use recommenders algorithms to build recommendation engines.</a:t>
            </a:r>
          </a:p>
          <a:p>
            <a:pPr algn="l"/>
            <a:r>
              <a:rPr lang="en-US" b="0" i="0" dirty="0">
                <a:solidFill>
                  <a:srgbClr val="292929"/>
                </a:solidFill>
                <a:effectLst/>
                <a:latin typeface="source-serif-pro"/>
              </a:rPr>
              <a:t>Examples:</a:t>
            </a:r>
          </a:p>
          <a:p>
            <a:pPr algn="l">
              <a:buFont typeface="Arial" panose="020B0604020202020204" pitchFamily="34" charset="0"/>
              <a:buChar char="•"/>
            </a:pPr>
            <a:r>
              <a:rPr lang="en-US" b="0" i="0" dirty="0">
                <a:solidFill>
                  <a:srgbClr val="292929"/>
                </a:solidFill>
                <a:effectLst/>
                <a:latin typeface="source-serif-pro"/>
              </a:rPr>
              <a:t>Netflix recommendation system.</a:t>
            </a:r>
          </a:p>
          <a:p>
            <a:pPr algn="l">
              <a:buFont typeface="Arial" panose="020B0604020202020204" pitchFamily="34" charset="0"/>
              <a:buChar char="•"/>
            </a:pPr>
            <a:r>
              <a:rPr lang="en-US" b="0" i="0" dirty="0">
                <a:solidFill>
                  <a:srgbClr val="292929"/>
                </a:solidFill>
                <a:effectLst/>
                <a:latin typeface="source-serif-pro"/>
              </a:rPr>
              <a:t>A book recommendation system.</a:t>
            </a:r>
          </a:p>
          <a:p>
            <a:pPr algn="l">
              <a:buFont typeface="Arial" panose="020B0604020202020204" pitchFamily="34" charset="0"/>
              <a:buChar char="•"/>
            </a:pPr>
            <a:r>
              <a:rPr lang="en-US" b="0" i="0" dirty="0">
                <a:solidFill>
                  <a:srgbClr val="292929"/>
                </a:solidFill>
                <a:effectLst/>
                <a:latin typeface="source-serif-pro"/>
              </a:rPr>
              <a:t>A product recommendation system on Amazon.</a:t>
            </a:r>
          </a:p>
          <a:p>
            <a:pPr algn="l"/>
            <a:r>
              <a:rPr lang="en-US" b="0" i="0" dirty="0">
                <a:solidFill>
                  <a:srgbClr val="292929"/>
                </a:solidFill>
                <a:effectLst/>
                <a:latin typeface="source-serif-pro"/>
              </a:rPr>
              <a:t>Nowadays, we hear many buzz words like artificial intelligence, machine learning, deep learning, and others.</a:t>
            </a:r>
          </a:p>
        </p:txBody>
      </p:sp>
      <p:sp>
        <p:nvSpPr>
          <p:cNvPr id="3" name="Pladsholder til tekst 2">
            <a:extLst>
              <a:ext uri="{FF2B5EF4-FFF2-40B4-BE49-F238E27FC236}">
                <a16:creationId xmlns:a16="http://schemas.microsoft.com/office/drawing/2014/main" id="{5E7896A1-BA28-73EB-9EBF-9FDD8238411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910269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4AA8C0C-79CE-42AE-B05D-86D245E668C8}"/>
              </a:ext>
            </a:extLst>
          </p:cNvPr>
          <p:cNvSpPr>
            <a:spLocks noGrp="1"/>
          </p:cNvSpPr>
          <p:nvPr>
            <p:ph type="body" sz="quarter" idx="12"/>
          </p:nvPr>
        </p:nvSpPr>
        <p:spPr>
          <a:xfrm>
            <a:off x="284522" y="1116698"/>
            <a:ext cx="8535950" cy="2816156"/>
          </a:xfrm>
        </p:spPr>
        <p:txBody>
          <a:bodyPr/>
          <a:lstStyle/>
          <a:p>
            <a:endParaRPr lang="da-DK" sz="1400" dirty="0">
              <a:latin typeface="+mn-lt"/>
              <a:ea typeface="Times New Roman" panose="02020603050405020304" pitchFamily="18" charset="0"/>
              <a:cs typeface="Times New Roman" panose="02020603050405020304" pitchFamily="18" charset="0"/>
            </a:endParaRPr>
          </a:p>
          <a:p>
            <a:r>
              <a:rPr lang="da-DK" dirty="0"/>
              <a:t>ML	- baseret på matematik og regression på data</a:t>
            </a:r>
          </a:p>
          <a:p>
            <a:r>
              <a:rPr lang="da-DK" dirty="0"/>
              <a:t>AI	- baseret på neurale netværk og data</a:t>
            </a:r>
          </a:p>
          <a:p>
            <a:endParaRPr lang="da-DK" dirty="0"/>
          </a:p>
          <a:p>
            <a:r>
              <a:rPr lang="da-DK" dirty="0"/>
              <a:t>For begge – data er grundlaget for træningen af modeller. </a:t>
            </a:r>
          </a:p>
          <a:p>
            <a:r>
              <a:rPr lang="da-DK" dirty="0"/>
              <a:t>Ingen data - ingen trænet model</a:t>
            </a:r>
          </a:p>
          <a:p>
            <a:r>
              <a:rPr lang="da-DK" dirty="0"/>
              <a:t>Dårlige data – dårlig trænet model</a:t>
            </a:r>
          </a:p>
        </p:txBody>
      </p:sp>
      <p:sp>
        <p:nvSpPr>
          <p:cNvPr id="3" name="Pladsholder til tekst 2">
            <a:extLst>
              <a:ext uri="{FF2B5EF4-FFF2-40B4-BE49-F238E27FC236}">
                <a16:creationId xmlns:a16="http://schemas.microsoft.com/office/drawing/2014/main" id="{AF61A9BF-493F-4AC5-BE48-3DCDFBD9091D}"/>
              </a:ext>
            </a:extLst>
          </p:cNvPr>
          <p:cNvSpPr>
            <a:spLocks noGrp="1"/>
          </p:cNvSpPr>
          <p:nvPr>
            <p:ph type="body" sz="quarter" idx="10"/>
          </p:nvPr>
        </p:nvSpPr>
        <p:spPr/>
        <p:txBody>
          <a:bodyPr/>
          <a:lstStyle/>
          <a:p>
            <a:r>
              <a:rPr lang="da-DK" dirty="0"/>
              <a:t>ML	Machine learning</a:t>
            </a:r>
          </a:p>
          <a:p>
            <a:r>
              <a:rPr lang="da-DK" dirty="0"/>
              <a:t>AI	</a:t>
            </a:r>
            <a:r>
              <a:rPr lang="da-DK" dirty="0" err="1"/>
              <a:t>Artificial</a:t>
            </a:r>
            <a:r>
              <a:rPr lang="da-DK" dirty="0"/>
              <a:t> </a:t>
            </a:r>
            <a:r>
              <a:rPr lang="da-DK" dirty="0" err="1"/>
              <a:t>Intelligense</a:t>
            </a:r>
            <a:endParaRPr lang="da-DK" dirty="0"/>
          </a:p>
        </p:txBody>
      </p:sp>
    </p:spTree>
    <p:extLst>
      <p:ext uri="{BB962C8B-B14F-4D97-AF65-F5344CB8AC3E}">
        <p14:creationId xmlns:p14="http://schemas.microsoft.com/office/powerpoint/2010/main" val="515602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277820"/>
          </a:xfrm>
        </p:spPr>
        <p:txBody>
          <a:bodyPr/>
          <a:lstStyle/>
          <a:p>
            <a:r>
              <a:rPr lang="da-DK" dirty="0"/>
              <a:t>Morgenmad fra 	kl. 8</a:t>
            </a:r>
          </a:p>
          <a:p>
            <a:r>
              <a:rPr lang="da-DK" dirty="0"/>
              <a:t>Kursusdag start 	kl. 8.30</a:t>
            </a:r>
          </a:p>
          <a:p>
            <a:r>
              <a:rPr lang="da-DK" dirty="0"/>
              <a:t>Kaffepause 		kl. 10</a:t>
            </a:r>
          </a:p>
          <a:p>
            <a:r>
              <a:rPr lang="da-DK" dirty="0"/>
              <a:t>Frokost ca. 		kl. 12</a:t>
            </a:r>
          </a:p>
          <a:p>
            <a:r>
              <a:rPr lang="da-DK" dirty="0"/>
              <a:t>Besøg Laboratorie	kl. 12.40</a:t>
            </a:r>
          </a:p>
          <a:p>
            <a:r>
              <a:rPr lang="da-DK" dirty="0"/>
              <a:t>Kaffepause 		kl. 14</a:t>
            </a:r>
          </a:p>
          <a:p>
            <a:r>
              <a:rPr lang="da-DK" dirty="0"/>
              <a:t>Kursusdag slut 	kl. 16</a:t>
            </a:r>
          </a:p>
          <a:p>
            <a:pPr marL="0" indent="0">
              <a:buNone/>
            </a:pPr>
            <a:endParaRPr lang="da-DK" dirty="0"/>
          </a:p>
        </p:txBody>
      </p:sp>
      <p:sp>
        <p:nvSpPr>
          <p:cNvPr id="3" name="Pladsholder til tekst 2"/>
          <p:cNvSpPr>
            <a:spLocks noGrp="1"/>
          </p:cNvSpPr>
          <p:nvPr>
            <p:ph type="body" sz="quarter" idx="10"/>
          </p:nvPr>
        </p:nvSpPr>
        <p:spPr/>
        <p:txBody>
          <a:bodyPr/>
          <a:lstStyle/>
          <a:p>
            <a:r>
              <a:rPr lang="da-DK" dirty="0"/>
              <a:t>Praktiske forhold på Teknologisk Institut</a:t>
            </a:r>
          </a:p>
        </p:txBody>
      </p:sp>
    </p:spTree>
    <p:extLst>
      <p:ext uri="{BB962C8B-B14F-4D97-AF65-F5344CB8AC3E}">
        <p14:creationId xmlns:p14="http://schemas.microsoft.com/office/powerpoint/2010/main" val="2551702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F825D18-2160-4858-8A38-4E1C001071AB}"/>
              </a:ext>
            </a:extLst>
          </p:cNvPr>
          <p:cNvSpPr>
            <a:spLocks noGrp="1"/>
          </p:cNvSpPr>
          <p:nvPr>
            <p:ph type="body" sz="quarter" idx="12"/>
          </p:nvPr>
        </p:nvSpPr>
        <p:spPr>
          <a:xfrm>
            <a:off x="284522" y="1116698"/>
            <a:ext cx="8535950" cy="3290131"/>
          </a:xfrm>
        </p:spPr>
        <p:txBody>
          <a:bodyPr/>
          <a:lstStyle/>
          <a:p>
            <a:r>
              <a:rPr lang="da-DK" sz="1600" dirty="0"/>
              <a:t>Data</a:t>
            </a:r>
          </a:p>
          <a:p>
            <a:r>
              <a:rPr lang="da-DK" sz="1600" dirty="0"/>
              <a:t>Strukturerede 	– 20% af verdens data</a:t>
            </a:r>
          </a:p>
          <a:p>
            <a:r>
              <a:rPr lang="da-DK" sz="1600" dirty="0"/>
              <a:t>Ustrukturerede 	– 80% af verdens data</a:t>
            </a:r>
          </a:p>
          <a:p>
            <a:endParaRPr lang="da-DK" sz="1600" dirty="0"/>
          </a:p>
          <a:p>
            <a:r>
              <a:rPr lang="da-DK" sz="1600" dirty="0"/>
              <a:t>Data mængde</a:t>
            </a:r>
          </a:p>
          <a:p>
            <a:r>
              <a:rPr lang="da-DK" sz="1600" dirty="0"/>
              <a:t>De sidste 2 år har vi skabt flere data, end i hele menneskehedens historie</a:t>
            </a:r>
          </a:p>
          <a:p>
            <a:r>
              <a:rPr lang="da-DK" sz="1600" dirty="0"/>
              <a:t>Nu fordobler vi verdens data hvert år</a:t>
            </a:r>
          </a:p>
          <a:p>
            <a:endParaRPr lang="da-DK" sz="1600" dirty="0"/>
          </a:p>
          <a:p>
            <a:r>
              <a:rPr lang="da-DK" sz="1600" dirty="0"/>
              <a:t>Big data</a:t>
            </a:r>
          </a:p>
          <a:p>
            <a:r>
              <a:rPr lang="da-DK" sz="1600" dirty="0"/>
              <a:t>Data vi ikke kan overskue på traditionel måde</a:t>
            </a:r>
          </a:p>
        </p:txBody>
      </p:sp>
      <p:sp>
        <p:nvSpPr>
          <p:cNvPr id="3" name="Pladsholder til tekst 2">
            <a:extLst>
              <a:ext uri="{FF2B5EF4-FFF2-40B4-BE49-F238E27FC236}">
                <a16:creationId xmlns:a16="http://schemas.microsoft.com/office/drawing/2014/main" id="{F4F689B2-5B6D-4C26-8F36-3D51646A4711}"/>
              </a:ext>
            </a:extLst>
          </p:cNvPr>
          <p:cNvSpPr>
            <a:spLocks noGrp="1"/>
          </p:cNvSpPr>
          <p:nvPr>
            <p:ph type="body" sz="quarter" idx="10"/>
          </p:nvPr>
        </p:nvSpPr>
        <p:spPr/>
        <p:txBody>
          <a:bodyPr/>
          <a:lstStyle/>
          <a:p>
            <a:r>
              <a:rPr lang="da-DK" dirty="0"/>
              <a:t>Datamængder eksploderer – </a:t>
            </a:r>
            <a:r>
              <a:rPr lang="da-DK" dirty="0">
                <a:solidFill>
                  <a:srgbClr val="FF0000"/>
                </a:solidFill>
              </a:rPr>
              <a:t>big data</a:t>
            </a:r>
          </a:p>
        </p:txBody>
      </p:sp>
    </p:spTree>
    <p:extLst>
      <p:ext uri="{BB962C8B-B14F-4D97-AF65-F5344CB8AC3E}">
        <p14:creationId xmlns:p14="http://schemas.microsoft.com/office/powerpoint/2010/main" val="2902551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49BB62-BE4C-49D8-8A7F-3859533D4C16}"/>
              </a:ext>
            </a:extLst>
          </p:cNvPr>
          <p:cNvSpPr>
            <a:spLocks noGrp="1"/>
          </p:cNvSpPr>
          <p:nvPr>
            <p:ph type="body" sz="quarter" idx="12"/>
          </p:nvPr>
        </p:nvSpPr>
        <p:spPr>
          <a:xfrm>
            <a:off x="284522" y="1116698"/>
            <a:ext cx="8535950" cy="3893374"/>
          </a:xfrm>
        </p:spPr>
        <p:txBody>
          <a:bodyPr/>
          <a:lstStyle/>
          <a:p>
            <a:r>
              <a:rPr lang="da-DK" dirty="0">
                <a:solidFill>
                  <a:srgbClr val="FF0000"/>
                </a:solidFill>
              </a:rPr>
              <a:t>Klassiske løsninger</a:t>
            </a:r>
          </a:p>
          <a:p>
            <a:r>
              <a:rPr lang="da-DK" dirty="0">
                <a:solidFill>
                  <a:srgbClr val="FF0000"/>
                </a:solidFill>
              </a:rPr>
              <a:t>Regler fast beskrevet</a:t>
            </a:r>
          </a:p>
          <a:p>
            <a:r>
              <a:rPr lang="da-DK" dirty="0">
                <a:solidFill>
                  <a:srgbClr val="FF0000"/>
                </a:solidFill>
              </a:rPr>
              <a:t>Bruger eksisterende erfaringer og kendskab</a:t>
            </a:r>
          </a:p>
          <a:p>
            <a:endParaRPr lang="da-DK" dirty="0"/>
          </a:p>
          <a:p>
            <a:r>
              <a:rPr lang="da-DK" dirty="0"/>
              <a:t>ML/AI</a:t>
            </a:r>
          </a:p>
          <a:p>
            <a:r>
              <a:rPr lang="da-DK" dirty="0"/>
              <a:t>Bliv klogere af data – men der introduceres en usikker/præcision og muligvis en bias (google </a:t>
            </a:r>
            <a:r>
              <a:rPr lang="da-DK" dirty="0">
                <a:hlinkClick r:id="rId2"/>
              </a:rPr>
              <a:t>https://algorithmwatch.org/en/google-vision-racism/</a:t>
            </a:r>
            <a:r>
              <a:rPr lang="da-DK" dirty="0"/>
              <a:t>)</a:t>
            </a:r>
          </a:p>
          <a:p>
            <a:r>
              <a:rPr lang="da-DK" dirty="0"/>
              <a:t>Hvordan har andre gjort</a:t>
            </a:r>
          </a:p>
          <a:p>
            <a:r>
              <a:rPr lang="da-DK" dirty="0"/>
              <a:t>Eks. Billedgenkendelse, er der en person på billede?</a:t>
            </a:r>
          </a:p>
        </p:txBody>
      </p:sp>
      <p:sp>
        <p:nvSpPr>
          <p:cNvPr id="3" name="Pladsholder til tekst 2">
            <a:extLst>
              <a:ext uri="{FF2B5EF4-FFF2-40B4-BE49-F238E27FC236}">
                <a16:creationId xmlns:a16="http://schemas.microsoft.com/office/drawing/2014/main" id="{C0EEBB16-D4EC-4DAD-95F7-47B4EC479355}"/>
              </a:ext>
            </a:extLst>
          </p:cNvPr>
          <p:cNvSpPr>
            <a:spLocks noGrp="1"/>
          </p:cNvSpPr>
          <p:nvPr>
            <p:ph type="body" sz="quarter" idx="10"/>
          </p:nvPr>
        </p:nvSpPr>
        <p:spPr/>
        <p:txBody>
          <a:bodyPr/>
          <a:lstStyle/>
          <a:p>
            <a:r>
              <a:rPr lang="da-DK" dirty="0"/>
              <a:t>ML/AI eller klassiske løsninger</a:t>
            </a:r>
          </a:p>
        </p:txBody>
      </p:sp>
    </p:spTree>
    <p:extLst>
      <p:ext uri="{BB962C8B-B14F-4D97-AF65-F5344CB8AC3E}">
        <p14:creationId xmlns:p14="http://schemas.microsoft.com/office/powerpoint/2010/main" val="343398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EC3110-FA04-4283-B0BD-0F573E72E2A9}"/>
              </a:ext>
            </a:extLst>
          </p:cNvPr>
          <p:cNvSpPr>
            <a:spLocks noGrp="1"/>
          </p:cNvSpPr>
          <p:nvPr>
            <p:ph type="body" sz="quarter" idx="12"/>
          </p:nvPr>
        </p:nvSpPr>
        <p:spPr>
          <a:xfrm>
            <a:off x="284522" y="1116698"/>
            <a:ext cx="8535950" cy="692497"/>
          </a:xfrm>
        </p:spPr>
        <p:txBody>
          <a:bodyPr/>
          <a:lstStyle/>
          <a:p>
            <a:r>
              <a:rPr lang="da-DK" dirty="0"/>
              <a:t>Kunstige muskler</a:t>
            </a:r>
          </a:p>
        </p:txBody>
      </p:sp>
      <p:sp>
        <p:nvSpPr>
          <p:cNvPr id="3" name="Pladsholder til tekst 2">
            <a:extLst>
              <a:ext uri="{FF2B5EF4-FFF2-40B4-BE49-F238E27FC236}">
                <a16:creationId xmlns:a16="http://schemas.microsoft.com/office/drawing/2014/main" id="{9DD068E8-2997-45D4-9B7A-380E7D830BFF}"/>
              </a:ext>
            </a:extLst>
          </p:cNvPr>
          <p:cNvSpPr>
            <a:spLocks noGrp="1"/>
          </p:cNvSpPr>
          <p:nvPr>
            <p:ph type="body" sz="quarter" idx="10"/>
          </p:nvPr>
        </p:nvSpPr>
        <p:spPr/>
        <p:txBody>
          <a:bodyPr/>
          <a:lstStyle/>
          <a:p>
            <a:r>
              <a:rPr lang="da-DK" dirty="0"/>
              <a:t>Andre kunstige ting i vores hverdag</a:t>
            </a:r>
          </a:p>
        </p:txBody>
      </p:sp>
      <p:pic>
        <p:nvPicPr>
          <p:cNvPr id="4100" name="Picture 4" descr="Fototapet Hestevogn - PIXERS.DK">
            <a:extLst>
              <a:ext uri="{FF2B5EF4-FFF2-40B4-BE49-F238E27FC236}">
                <a16:creationId xmlns:a16="http://schemas.microsoft.com/office/drawing/2014/main" id="{4EA747F7-3637-4065-86E8-26BF87F7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88291"/>
            <a:ext cx="32289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økenen &amp; baronen: Samsø, solskin, september">
            <a:extLst>
              <a:ext uri="{FF2B5EF4-FFF2-40B4-BE49-F238E27FC236}">
                <a16:creationId xmlns:a16="http://schemas.microsoft.com/office/drawing/2014/main" id="{D5135403-566F-44EA-B67C-3E5EECE11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230581"/>
            <a:ext cx="4026024" cy="268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50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6778CC3-DD76-4DAC-AD11-9E79219AFD1D}"/>
              </a:ext>
            </a:extLst>
          </p:cNvPr>
          <p:cNvSpPr>
            <a:spLocks noGrp="1"/>
          </p:cNvSpPr>
          <p:nvPr>
            <p:ph type="body" sz="quarter" idx="12"/>
          </p:nvPr>
        </p:nvSpPr>
        <p:spPr>
          <a:xfrm>
            <a:off x="284522" y="1116698"/>
            <a:ext cx="8535950" cy="4373505"/>
          </a:xfrm>
        </p:spPr>
        <p:txBody>
          <a:bodyPr/>
          <a:lstStyle/>
          <a:p>
            <a:r>
              <a:rPr lang="da-DK" sz="1400" dirty="0">
                <a:solidFill>
                  <a:srgbClr val="FF0000"/>
                </a:solidFill>
              </a:rPr>
              <a:t>(født 4. september 1927 i Boston</a:t>
            </a:r>
            <a:r>
              <a:rPr lang="da-DK" sz="1400" dirty="0"/>
              <a:t>, Massachusetts, død 24. oktober 2011[1][2]) var en amerikansk matematiker, kendt som pioner inden for kunstig intelligens og skaberen af programmeringssproget Lisp.</a:t>
            </a:r>
          </a:p>
          <a:p>
            <a:r>
              <a:rPr lang="da-DK" sz="1400" dirty="0"/>
              <a:t>McCarthy fik en bachelorgrad i matematik fra </a:t>
            </a:r>
            <a:r>
              <a:rPr lang="da-DK" sz="1400" dirty="0" err="1"/>
              <a:t>California</a:t>
            </a:r>
            <a:r>
              <a:rPr lang="da-DK" sz="1400" dirty="0"/>
              <a:t> Institute of Technology i 1948 og en Ph.d. i matematik fra Princeton University i 1951. McCarthy blev herefter ansat på Princeton og senere Stanford University. Han lagde i denne periode grundlaget for kunstig intelligens, og han var i 1955 den første til at bruge dette udtryk.</a:t>
            </a:r>
          </a:p>
          <a:p>
            <a:r>
              <a:rPr lang="da-DK" sz="1400" dirty="0"/>
              <a:t>I slutningen af 1950'erne kom McCarthy til MIT, og han skabte her programmeringssproget Lisp; Lisp er begyndt i 1958 og offentliggjort i 1960. McCarthy var med til at grundlægge </a:t>
            </a:r>
            <a:r>
              <a:rPr lang="da-DK" sz="1400" dirty="0" err="1"/>
              <a:t>MIT's</a:t>
            </a:r>
            <a:r>
              <a:rPr lang="da-DK" sz="1400" dirty="0"/>
              <a:t> AI Lab, et førende forskningscenter for kunstig intelligens og styresystemer. McCarthy var i denne periode med til at udvikle styresystemer baseret på tidsdeling og teoretisk arbejde om beregnelighed.</a:t>
            </a:r>
          </a:p>
          <a:p>
            <a:r>
              <a:rPr lang="da-DK" sz="1400" dirty="0"/>
              <a:t>I 1962 vendte McCarthy tilbage til Stanford, hvor han senere blev pensioneret. McCarthy har på Stanford arbejdet med alle aspekter af kunstig intelligens, herunder korrekthedsbeviser for computerprogrammer, ikke-monotone </a:t>
            </a:r>
            <a:r>
              <a:rPr lang="da-DK" sz="1400" dirty="0" err="1"/>
              <a:t>ræsonnering</a:t>
            </a:r>
            <a:r>
              <a:rPr lang="da-DK" sz="1400" dirty="0"/>
              <a:t> og formalisering af dagligdags viden og sund fornuft.</a:t>
            </a:r>
          </a:p>
          <a:p>
            <a:r>
              <a:rPr lang="da-DK" sz="1400" dirty="0">
                <a:solidFill>
                  <a:srgbClr val="FF0000"/>
                </a:solidFill>
              </a:rPr>
              <a:t>McCarthy modtog i 1971 </a:t>
            </a:r>
            <a:r>
              <a:rPr lang="da-DK" sz="1400" dirty="0" err="1">
                <a:solidFill>
                  <a:srgbClr val="FF0000"/>
                </a:solidFill>
              </a:rPr>
              <a:t>ACM's</a:t>
            </a:r>
            <a:r>
              <a:rPr lang="da-DK" sz="1400" dirty="0">
                <a:solidFill>
                  <a:srgbClr val="FF0000"/>
                </a:solidFill>
              </a:rPr>
              <a:t> </a:t>
            </a:r>
            <a:r>
              <a:rPr lang="da-DK" sz="1400" dirty="0" err="1">
                <a:solidFill>
                  <a:srgbClr val="FF0000"/>
                </a:solidFill>
              </a:rPr>
              <a:t>Turing</a:t>
            </a:r>
            <a:r>
              <a:rPr lang="da-DK" sz="1400" dirty="0">
                <a:solidFill>
                  <a:srgbClr val="FF0000"/>
                </a:solidFill>
              </a:rPr>
              <a:t> Award for sit arbejde med kunstig intelligens.</a:t>
            </a:r>
          </a:p>
          <a:p>
            <a:endParaRPr lang="da-DK" dirty="0"/>
          </a:p>
        </p:txBody>
      </p:sp>
      <p:sp>
        <p:nvSpPr>
          <p:cNvPr id="3" name="Pladsholder til tekst 2">
            <a:extLst>
              <a:ext uri="{FF2B5EF4-FFF2-40B4-BE49-F238E27FC236}">
                <a16:creationId xmlns:a16="http://schemas.microsoft.com/office/drawing/2014/main" id="{98B0547B-BC22-40DC-AB9F-374CD2D228AD}"/>
              </a:ext>
            </a:extLst>
          </p:cNvPr>
          <p:cNvSpPr>
            <a:spLocks noGrp="1"/>
          </p:cNvSpPr>
          <p:nvPr>
            <p:ph type="body" sz="quarter" idx="10"/>
          </p:nvPr>
        </p:nvSpPr>
        <p:spPr/>
        <p:txBody>
          <a:bodyPr/>
          <a:lstStyle/>
          <a:p>
            <a:r>
              <a:rPr lang="da-DK" b="1" i="0" dirty="0">
                <a:solidFill>
                  <a:srgbClr val="202122"/>
                </a:solidFill>
                <a:effectLst/>
                <a:latin typeface="Arial" panose="020B0604020202020204" pitchFamily="34" charset="0"/>
              </a:rPr>
              <a:t>John McCarthy</a:t>
            </a:r>
            <a:r>
              <a:rPr lang="da-DK" b="0" i="0" dirty="0">
                <a:solidFill>
                  <a:srgbClr val="202122"/>
                </a:solidFill>
                <a:effectLst/>
                <a:latin typeface="Arial" panose="020B0604020202020204" pitchFamily="34" charset="0"/>
              </a:rPr>
              <a:t> </a:t>
            </a:r>
            <a:endParaRPr lang="da-DK" dirty="0"/>
          </a:p>
        </p:txBody>
      </p:sp>
      <p:sp>
        <p:nvSpPr>
          <p:cNvPr id="6" name="AutoShape 6">
            <a:extLst>
              <a:ext uri="{FF2B5EF4-FFF2-40B4-BE49-F238E27FC236}">
                <a16:creationId xmlns:a16="http://schemas.microsoft.com/office/drawing/2014/main" id="{0189DA73-4C00-828C-C478-DB0FC93B78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spTree>
    <p:extLst>
      <p:ext uri="{BB962C8B-B14F-4D97-AF65-F5344CB8AC3E}">
        <p14:creationId xmlns:p14="http://schemas.microsoft.com/office/powerpoint/2010/main" val="1973656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2FD16B3-CE07-DFBA-9F92-DC7F6BE0426E}"/>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0D97E2FC-CCD6-3A2F-F058-99690A6EFC46}"/>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7613C4F6-9ADB-8DC6-8AC8-630172C30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97687"/>
            <a:ext cx="7395362" cy="4741732"/>
          </a:xfrm>
          <a:prstGeom prst="rect">
            <a:avLst/>
          </a:prstGeom>
        </p:spPr>
      </p:pic>
    </p:spTree>
    <p:extLst>
      <p:ext uri="{BB962C8B-B14F-4D97-AF65-F5344CB8AC3E}">
        <p14:creationId xmlns:p14="http://schemas.microsoft.com/office/powerpoint/2010/main" val="3801263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88DC561-2040-4890-984E-2AE7713ABBDE}"/>
              </a:ext>
            </a:extLst>
          </p:cNvPr>
          <p:cNvSpPr>
            <a:spLocks noGrp="1"/>
          </p:cNvSpPr>
          <p:nvPr>
            <p:ph type="body" sz="quarter" idx="12"/>
          </p:nvPr>
        </p:nvSpPr>
        <p:spPr>
          <a:xfrm>
            <a:off x="284522" y="1116698"/>
            <a:ext cx="8535950" cy="3600986"/>
          </a:xfrm>
        </p:spPr>
        <p:txBody>
          <a:bodyPr/>
          <a:lstStyle/>
          <a:p>
            <a:r>
              <a:rPr lang="da-DK" sz="1100" dirty="0"/>
              <a:t>Hurtige CPU/GPU/TPU</a:t>
            </a:r>
          </a:p>
          <a:p>
            <a:r>
              <a:rPr lang="da-DK" sz="1100" dirty="0"/>
              <a:t>Memory</a:t>
            </a:r>
          </a:p>
          <a:p>
            <a:r>
              <a:rPr lang="da-DK" sz="1100" dirty="0"/>
              <a:t>Netværk</a:t>
            </a:r>
          </a:p>
          <a:p>
            <a:r>
              <a:rPr lang="da-DK" sz="1100" dirty="0"/>
              <a:t>Software – open source</a:t>
            </a:r>
          </a:p>
          <a:p>
            <a:endParaRPr lang="da-DK" sz="1100" dirty="0"/>
          </a:p>
          <a:p>
            <a:r>
              <a:rPr lang="da-DK" sz="1100" dirty="0"/>
              <a:t>Kvalitet og pris</a:t>
            </a:r>
          </a:p>
          <a:p>
            <a:endParaRPr lang="da-DK" sz="1100" dirty="0"/>
          </a:p>
          <a:p>
            <a:r>
              <a:rPr lang="da-DK" sz="1100" dirty="0"/>
              <a:t>Verden er blevet så kompliceret at vi ikke magter at skrive algoritmerne selv</a:t>
            </a:r>
          </a:p>
          <a:p>
            <a:endParaRPr lang="da-DK" sz="1100" dirty="0"/>
          </a:p>
          <a:p>
            <a:r>
              <a:rPr lang="da-DK" sz="1100" dirty="0"/>
              <a:t>Fordi det nu er muligt og vi kan benytte os af færdigudviklet software.</a:t>
            </a:r>
          </a:p>
          <a:p>
            <a:endParaRPr lang="da-DK" sz="1100" dirty="0"/>
          </a:p>
          <a:p>
            <a:endParaRPr lang="da-DK" sz="1100" dirty="0"/>
          </a:p>
          <a:p>
            <a:endParaRPr lang="da-DK" sz="1100" dirty="0"/>
          </a:p>
          <a:p>
            <a:r>
              <a:rPr lang="en-US" sz="1100" b="1" dirty="0"/>
              <a:t>CPU: </a:t>
            </a:r>
            <a:r>
              <a:rPr lang="en-US" sz="1100" dirty="0"/>
              <a:t>Central Processing Unit. Manage all the functions of a computer.</a:t>
            </a:r>
          </a:p>
          <a:p>
            <a:r>
              <a:rPr lang="en-US" sz="1100" b="1" dirty="0"/>
              <a:t>GPU:</a:t>
            </a:r>
            <a:r>
              <a:rPr lang="en-US" sz="1100" dirty="0"/>
              <a:t> Graphical Processing Unit. Enhance the graphical performance of the computer.</a:t>
            </a:r>
          </a:p>
          <a:p>
            <a:r>
              <a:rPr lang="en-US" sz="1100" b="1" dirty="0"/>
              <a:t>TPU: </a:t>
            </a:r>
            <a:r>
              <a:rPr lang="en-US" sz="1100" dirty="0"/>
              <a:t>Tensor Processing Unit. Custom build ASIC to accelerate TensorFlow projects.</a:t>
            </a:r>
          </a:p>
        </p:txBody>
      </p:sp>
      <p:sp>
        <p:nvSpPr>
          <p:cNvPr id="3" name="Pladsholder til tekst 2">
            <a:extLst>
              <a:ext uri="{FF2B5EF4-FFF2-40B4-BE49-F238E27FC236}">
                <a16:creationId xmlns:a16="http://schemas.microsoft.com/office/drawing/2014/main" id="{47AA813F-447D-414D-810C-954E85B540FD}"/>
              </a:ext>
            </a:extLst>
          </p:cNvPr>
          <p:cNvSpPr>
            <a:spLocks noGrp="1"/>
          </p:cNvSpPr>
          <p:nvPr>
            <p:ph type="body" sz="quarter" idx="10"/>
          </p:nvPr>
        </p:nvSpPr>
        <p:spPr/>
        <p:txBody>
          <a:bodyPr/>
          <a:lstStyle/>
          <a:p>
            <a:r>
              <a:rPr lang="da-DK" dirty="0"/>
              <a:t>Hvorfor så meget AI nu (hype)</a:t>
            </a:r>
          </a:p>
        </p:txBody>
      </p:sp>
    </p:spTree>
    <p:extLst>
      <p:ext uri="{BB962C8B-B14F-4D97-AF65-F5344CB8AC3E}">
        <p14:creationId xmlns:p14="http://schemas.microsoft.com/office/powerpoint/2010/main" val="3232836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A7A64BC-61C1-4629-A68F-E80F9D7BC17E}"/>
              </a:ext>
            </a:extLst>
          </p:cNvPr>
          <p:cNvSpPr>
            <a:spLocks noGrp="1"/>
          </p:cNvSpPr>
          <p:nvPr>
            <p:ph type="body" sz="quarter" idx="12"/>
          </p:nvPr>
        </p:nvSpPr>
        <p:spPr>
          <a:xfrm>
            <a:off x="284522" y="1116698"/>
            <a:ext cx="8535950" cy="4016484"/>
          </a:xfrm>
        </p:spPr>
        <p:txBody>
          <a:bodyPr/>
          <a:lstStyle/>
          <a:p>
            <a:r>
              <a:rPr lang="da-DK" dirty="0" err="1">
                <a:solidFill>
                  <a:srgbClr val="FF0000"/>
                </a:solidFill>
              </a:rPr>
              <a:t>Colab</a:t>
            </a:r>
            <a:r>
              <a:rPr lang="da-DK" dirty="0">
                <a:solidFill>
                  <a:srgbClr val="FF0000"/>
                </a:solidFill>
              </a:rPr>
              <a:t> fra google</a:t>
            </a:r>
          </a:p>
          <a:p>
            <a:r>
              <a:rPr lang="da-DK" dirty="0"/>
              <a:t>Amazon Machine Learning</a:t>
            </a:r>
          </a:p>
          <a:p>
            <a:r>
              <a:rPr lang="da-DK" dirty="0" err="1"/>
              <a:t>Caffe</a:t>
            </a:r>
            <a:r>
              <a:rPr lang="da-DK" dirty="0"/>
              <a:t> / Caffe2</a:t>
            </a:r>
          </a:p>
          <a:p>
            <a:r>
              <a:rPr lang="da-DK" dirty="0"/>
              <a:t>H20 (H2O.ai)</a:t>
            </a:r>
          </a:p>
          <a:p>
            <a:r>
              <a:rPr lang="da-DK" dirty="0"/>
              <a:t>NVIDIA Deep Learning SDK</a:t>
            </a:r>
          </a:p>
          <a:p>
            <a:r>
              <a:rPr lang="da-DK" dirty="0" err="1">
                <a:solidFill>
                  <a:srgbClr val="FF0000"/>
                </a:solidFill>
              </a:rPr>
              <a:t>SciKit</a:t>
            </a:r>
            <a:r>
              <a:rPr lang="da-DK" dirty="0">
                <a:solidFill>
                  <a:srgbClr val="FF0000"/>
                </a:solidFill>
              </a:rPr>
              <a:t>-Learn</a:t>
            </a:r>
          </a:p>
          <a:p>
            <a:r>
              <a:rPr lang="da-DK" dirty="0" err="1"/>
              <a:t>SystemML</a:t>
            </a:r>
            <a:endParaRPr lang="da-DK" dirty="0"/>
          </a:p>
          <a:p>
            <a:r>
              <a:rPr lang="da-DK" dirty="0" err="1">
                <a:solidFill>
                  <a:srgbClr val="FF0000"/>
                </a:solidFill>
              </a:rPr>
              <a:t>Tensorflow</a:t>
            </a:r>
            <a:endParaRPr lang="da-DK" dirty="0">
              <a:solidFill>
                <a:srgbClr val="FF0000"/>
              </a:solidFill>
            </a:endParaRPr>
          </a:p>
          <a:p>
            <a:r>
              <a:rPr lang="da-DK" dirty="0" err="1"/>
              <a:t>Torch</a:t>
            </a:r>
            <a:endParaRPr lang="da-DK" dirty="0"/>
          </a:p>
          <a:p>
            <a:r>
              <a:rPr lang="da-DK" dirty="0" err="1"/>
              <a:t>Weka</a:t>
            </a:r>
            <a:endParaRPr lang="da-DK" dirty="0"/>
          </a:p>
        </p:txBody>
      </p:sp>
      <p:sp>
        <p:nvSpPr>
          <p:cNvPr id="3" name="Pladsholder til tekst 2">
            <a:extLst>
              <a:ext uri="{FF2B5EF4-FFF2-40B4-BE49-F238E27FC236}">
                <a16:creationId xmlns:a16="http://schemas.microsoft.com/office/drawing/2014/main" id="{F6797C4C-4412-495B-B022-E3712E49F0DD}"/>
              </a:ext>
            </a:extLst>
          </p:cNvPr>
          <p:cNvSpPr>
            <a:spLocks noGrp="1"/>
          </p:cNvSpPr>
          <p:nvPr>
            <p:ph type="body" sz="quarter" idx="10"/>
          </p:nvPr>
        </p:nvSpPr>
        <p:spPr/>
        <p:txBody>
          <a:bodyPr/>
          <a:lstStyle/>
          <a:p>
            <a:r>
              <a:rPr lang="da-DK" dirty="0"/>
              <a:t>AI programmering og online platforme</a:t>
            </a:r>
          </a:p>
        </p:txBody>
      </p:sp>
    </p:spTree>
    <p:extLst>
      <p:ext uri="{BB962C8B-B14F-4D97-AF65-F5344CB8AC3E}">
        <p14:creationId xmlns:p14="http://schemas.microsoft.com/office/powerpoint/2010/main" val="332283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11CD09D-3DFE-4CAB-AFAE-4727EAD7E237}"/>
              </a:ext>
            </a:extLst>
          </p:cNvPr>
          <p:cNvSpPr>
            <a:spLocks noGrp="1"/>
          </p:cNvSpPr>
          <p:nvPr>
            <p:ph type="body" sz="quarter" idx="12"/>
          </p:nvPr>
        </p:nvSpPr>
        <p:spPr>
          <a:xfrm>
            <a:off x="284522" y="1116698"/>
            <a:ext cx="8535950" cy="2477601"/>
          </a:xfrm>
        </p:spPr>
        <p:txBody>
          <a:bodyPr/>
          <a:lstStyle/>
          <a:p>
            <a:r>
              <a:rPr lang="da-DK" b="1" dirty="0">
                <a:solidFill>
                  <a:srgbClr val="FF0000"/>
                </a:solidFill>
              </a:rPr>
              <a:t>Python (kan stort set alt og kan køre alle steder). Fra Embedded til Servere (</a:t>
            </a:r>
            <a:r>
              <a:rPr lang="da-DK" b="1" dirty="0" err="1">
                <a:solidFill>
                  <a:srgbClr val="FF0000"/>
                </a:solidFill>
              </a:rPr>
              <a:t>django</a:t>
            </a:r>
            <a:r>
              <a:rPr lang="da-DK" b="1" dirty="0">
                <a:solidFill>
                  <a:srgbClr val="FF0000"/>
                </a:solidFill>
              </a:rPr>
              <a:t>)</a:t>
            </a:r>
          </a:p>
          <a:p>
            <a:r>
              <a:rPr lang="da-DK" dirty="0"/>
              <a:t>R &amp; Julie</a:t>
            </a:r>
          </a:p>
          <a:p>
            <a:r>
              <a:rPr lang="da-DK" dirty="0"/>
              <a:t>MATLAB &amp; </a:t>
            </a:r>
            <a:r>
              <a:rPr lang="da-DK" dirty="0" err="1"/>
              <a:t>Octave</a:t>
            </a:r>
            <a:endParaRPr lang="da-DK" dirty="0"/>
          </a:p>
          <a:p>
            <a:r>
              <a:rPr lang="da-DK" dirty="0"/>
              <a:t>C &amp; C++</a:t>
            </a:r>
          </a:p>
          <a:p>
            <a:r>
              <a:rPr lang="da-DK" dirty="0"/>
              <a:t>.. og mange andre</a:t>
            </a:r>
          </a:p>
        </p:txBody>
      </p:sp>
      <p:sp>
        <p:nvSpPr>
          <p:cNvPr id="3" name="Pladsholder til tekst 2">
            <a:extLst>
              <a:ext uri="{FF2B5EF4-FFF2-40B4-BE49-F238E27FC236}">
                <a16:creationId xmlns:a16="http://schemas.microsoft.com/office/drawing/2014/main" id="{9F8934AF-698D-47AB-B15A-591DACACF0EC}"/>
              </a:ext>
            </a:extLst>
          </p:cNvPr>
          <p:cNvSpPr>
            <a:spLocks noGrp="1"/>
          </p:cNvSpPr>
          <p:nvPr>
            <p:ph type="body" sz="quarter" idx="10"/>
          </p:nvPr>
        </p:nvSpPr>
        <p:spPr/>
        <p:txBody>
          <a:bodyPr/>
          <a:lstStyle/>
          <a:p>
            <a:r>
              <a:rPr lang="da-DK" dirty="0"/>
              <a:t>Sprog</a:t>
            </a:r>
          </a:p>
        </p:txBody>
      </p:sp>
    </p:spTree>
    <p:extLst>
      <p:ext uri="{BB962C8B-B14F-4D97-AF65-F5344CB8AC3E}">
        <p14:creationId xmlns:p14="http://schemas.microsoft.com/office/powerpoint/2010/main" val="4252673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1B0983-D194-4E19-8C73-8AAB240447BF}"/>
              </a:ext>
            </a:extLst>
          </p:cNvPr>
          <p:cNvSpPr>
            <a:spLocks noGrp="1"/>
          </p:cNvSpPr>
          <p:nvPr>
            <p:ph type="body" sz="quarter" idx="12"/>
          </p:nvPr>
        </p:nvSpPr>
        <p:spPr>
          <a:xfrm>
            <a:off x="284522" y="1116698"/>
            <a:ext cx="8535950" cy="3899529"/>
          </a:xfrm>
        </p:spPr>
        <p:txBody>
          <a:bodyPr/>
          <a:lstStyle/>
          <a:p>
            <a:r>
              <a:rPr lang="da-DK" sz="1000" b="1" dirty="0" err="1">
                <a:solidFill>
                  <a:srgbClr val="FF0000"/>
                </a:solidFill>
                <a:effectLst/>
                <a:latin typeface="+mn-lt"/>
                <a:ea typeface="Times New Roman" panose="02020603050405020304" pitchFamily="18" charset="0"/>
                <a:cs typeface="Times New Roman" panose="02020603050405020304" pitchFamily="18" charset="0"/>
              </a:rPr>
              <a:t>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with labels)</a:t>
            </a:r>
          </a:p>
          <a:p>
            <a:r>
              <a:rPr lang="da-DK" sz="1000" b="1" dirty="0" err="1">
                <a:solidFill>
                  <a:srgbClr val="FF0000"/>
                </a:solidFill>
                <a:effectLst/>
                <a:latin typeface="+mn-lt"/>
                <a:ea typeface="Times New Roman" panose="02020603050405020304" pitchFamily="18" charset="0"/>
                <a:cs typeface="Times New Roman" panose="02020603050405020304" pitchFamily="18" charset="0"/>
              </a:rPr>
              <a:t>Unsupervised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unguided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without</a:t>
            </a:r>
            <a:r>
              <a:rPr lang="da-DK" sz="1000" b="1" dirty="0">
                <a:solidFill>
                  <a:srgbClr val="FF0000"/>
                </a:solidFill>
                <a:effectLst/>
                <a:latin typeface="+mn-lt"/>
                <a:ea typeface="Times New Roman" panose="02020603050405020304" pitchFamily="18" charset="0"/>
                <a:cs typeface="Times New Roman" panose="02020603050405020304" pitchFamily="18" charset="0"/>
              </a:rPr>
              <a:t> labels)</a:t>
            </a:r>
          </a:p>
          <a:p>
            <a:r>
              <a:rPr lang="da-DK" sz="1000" dirty="0" err="1">
                <a:effectLst/>
                <a:latin typeface="+mn-lt"/>
                <a:ea typeface="Calibri" panose="020F0502020204030204" pitchFamily="34" charset="0"/>
                <a:cs typeface="Times New Roman" panose="02020603050405020304" pitchFamily="18" charset="0"/>
              </a:rPr>
              <a:t>Semisupervised</a:t>
            </a:r>
            <a:endParaRPr lang="da-DK" sz="1000" dirty="0">
              <a:latin typeface="+mn-lt"/>
              <a:ea typeface="Calibri" panose="020F0502020204030204" pitchFamily="34" charset="0"/>
              <a:cs typeface="Times New Roman" panose="02020603050405020304" pitchFamily="18" charset="0"/>
            </a:endParaRPr>
          </a:p>
          <a:p>
            <a:r>
              <a:rPr lang="da-DK" sz="1000" dirty="0" err="1">
                <a:effectLst/>
                <a:latin typeface="+mn-lt"/>
                <a:ea typeface="Times New Roman" panose="02020603050405020304" pitchFamily="18" charset="0"/>
                <a:cs typeface="Times New Roman" panose="02020603050405020304" pitchFamily="18" charset="0"/>
              </a:rPr>
              <a:t>Reinforcement</a:t>
            </a:r>
            <a:r>
              <a:rPr lang="da-DK" sz="1000" dirty="0">
                <a:effectLst/>
                <a:latin typeface="+mn-lt"/>
                <a:ea typeface="Times New Roman" panose="02020603050405020304" pitchFamily="18" charset="0"/>
                <a:cs typeface="Times New Roman" panose="02020603050405020304" pitchFamily="18" charset="0"/>
              </a:rPr>
              <a:t> Learning</a:t>
            </a:r>
          </a:p>
          <a:p>
            <a:r>
              <a:rPr lang="da-DK" sz="1000" dirty="0">
                <a:effectLst/>
                <a:latin typeface="+mn-lt"/>
                <a:ea typeface="Times New Roman" panose="02020603050405020304" pitchFamily="18" charset="0"/>
                <a:cs typeface="Times New Roman" panose="02020603050405020304" pitchFamily="18" charset="0"/>
              </a:rPr>
              <a:t>Transfer Learning</a:t>
            </a:r>
          </a:p>
          <a:p>
            <a:r>
              <a:rPr lang="da-DK" sz="1000" dirty="0">
                <a:latin typeface="+mn-lt"/>
                <a:ea typeface="Times New Roman" panose="02020603050405020304" pitchFamily="18" charset="0"/>
                <a:cs typeface="Times New Roman" panose="02020603050405020304" pitchFamily="18" charset="0"/>
              </a:rPr>
              <a:t>Batch learning</a:t>
            </a:r>
          </a:p>
          <a:p>
            <a:r>
              <a:rPr lang="da-DK" sz="1000" dirty="0">
                <a:effectLst/>
                <a:latin typeface="+mn-lt"/>
                <a:ea typeface="Times New Roman" panose="02020603050405020304" pitchFamily="18" charset="0"/>
                <a:cs typeface="Times New Roman" panose="02020603050405020304" pitchFamily="18" charset="0"/>
              </a:rPr>
              <a:t>Online learning</a:t>
            </a:r>
          </a:p>
          <a:p>
            <a:endParaRPr lang="da-DK" sz="1000" dirty="0">
              <a:latin typeface="+mn-lt"/>
              <a:ea typeface="Times New Roman" panose="02020603050405020304" pitchFamily="18" charset="0"/>
              <a:cs typeface="Times New Roman" panose="02020603050405020304" pitchFamily="18" charset="0"/>
            </a:endParaRPr>
          </a:p>
          <a:p>
            <a:r>
              <a:rPr lang="da-DK" sz="1000" dirty="0">
                <a:effectLst/>
                <a:latin typeface="+mn-lt"/>
                <a:ea typeface="Times New Roman" panose="02020603050405020304" pitchFamily="18" charset="0"/>
                <a:cs typeface="Times New Roman" panose="02020603050405020304" pitchFamily="18" charset="0"/>
              </a:rPr>
              <a:t>Neurale netværk</a:t>
            </a:r>
          </a:p>
          <a:p>
            <a:r>
              <a:rPr lang="da-DK" sz="1000" dirty="0">
                <a:latin typeface="+mn-lt"/>
                <a:ea typeface="Times New Roman" panose="02020603050405020304" pitchFamily="18" charset="0"/>
                <a:cs typeface="Times New Roman" panose="02020603050405020304" pitchFamily="18" charset="0"/>
              </a:rPr>
              <a:t>Regression med flere kolonner som input</a:t>
            </a:r>
          </a:p>
          <a:p>
            <a:r>
              <a:rPr lang="da-DK" sz="1000" dirty="0">
                <a:effectLst/>
                <a:latin typeface="+mn-lt"/>
                <a:ea typeface="Times New Roman" panose="02020603050405020304" pitchFamily="18" charset="0"/>
                <a:cs typeface="Times New Roman" panose="02020603050405020304" pitchFamily="18" charset="0"/>
              </a:rPr>
              <a:t>Visualiseringer - </a:t>
            </a:r>
            <a:r>
              <a:rPr lang="da-DK" sz="1000" b="0" i="0" dirty="0" err="1">
                <a:solidFill>
                  <a:srgbClr val="000000"/>
                </a:solidFill>
                <a:effectLst/>
                <a:latin typeface="+mn-lt"/>
              </a:rPr>
              <a:t>Anscombe's</a:t>
            </a:r>
            <a:r>
              <a:rPr lang="da-DK" sz="1000" b="0" i="0" dirty="0">
                <a:solidFill>
                  <a:srgbClr val="000000"/>
                </a:solidFill>
                <a:effectLst/>
                <a:latin typeface="+mn-lt"/>
              </a:rPr>
              <a:t> </a:t>
            </a:r>
            <a:r>
              <a:rPr lang="da-DK" sz="1000" b="0" i="0" dirty="0" err="1">
                <a:solidFill>
                  <a:srgbClr val="000000"/>
                </a:solidFill>
                <a:effectLst/>
                <a:latin typeface="+mn-lt"/>
              </a:rPr>
              <a:t>quartet</a:t>
            </a:r>
            <a:endParaRPr lang="da-DK" sz="1000" b="0" i="0" dirty="0">
              <a:solidFill>
                <a:srgbClr val="000000"/>
              </a:solidFill>
              <a:effectLst/>
              <a:latin typeface="+mn-lt"/>
            </a:endParaRPr>
          </a:p>
          <a:p>
            <a:endParaRPr lang="da-DK" sz="1000" b="0" i="0" dirty="0">
              <a:solidFill>
                <a:srgbClr val="000000"/>
              </a:solidFill>
              <a:effectLst/>
              <a:latin typeface="+mn-lt"/>
            </a:endParaRPr>
          </a:p>
          <a:p>
            <a:r>
              <a:rPr lang="da-DK" sz="1000" b="0" i="0" dirty="0">
                <a:solidFill>
                  <a:srgbClr val="000000"/>
                </a:solidFill>
                <a:effectLst/>
                <a:latin typeface="+mn-lt"/>
                <a:hlinkClick r:id="rId2"/>
              </a:rPr>
              <a:t>https://en.wikipedia.org/wiki/Anscombe%27s_quartet</a:t>
            </a:r>
            <a:endParaRPr lang="da-DK" sz="1000" dirty="0">
              <a:solidFill>
                <a:srgbClr val="000000"/>
              </a:solidFill>
              <a:latin typeface="+mn-lt"/>
            </a:endParaRPr>
          </a:p>
          <a:p>
            <a:endParaRPr lang="da-DK" sz="1400" b="0" i="0" dirty="0">
              <a:solidFill>
                <a:srgbClr val="000000"/>
              </a:solidFill>
              <a:effectLst/>
              <a:latin typeface="+mn-lt"/>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C7F68247-A4CD-4C46-A74E-F8EBD5FBF1A2}"/>
              </a:ext>
            </a:extLst>
          </p:cNvPr>
          <p:cNvSpPr>
            <a:spLocks noGrp="1"/>
          </p:cNvSpPr>
          <p:nvPr>
            <p:ph type="body" sz="quarter" idx="10"/>
          </p:nvPr>
        </p:nvSpPr>
        <p:spPr/>
        <p:txBody>
          <a:bodyPr/>
          <a:lstStyle/>
          <a:p>
            <a:r>
              <a:rPr lang="da-DK" sz="2800" dirty="0">
                <a:effectLst/>
                <a:latin typeface="+mn-lt"/>
                <a:ea typeface="Times New Roman" panose="02020603050405020304" pitchFamily="18" charset="0"/>
                <a:cs typeface="Times New Roman" panose="02020603050405020304" pitchFamily="18" charset="0"/>
              </a:rPr>
              <a:t>Typer af metoder og modeller</a:t>
            </a:r>
          </a:p>
          <a:p>
            <a:endParaRPr lang="da-DK" dirty="0"/>
          </a:p>
        </p:txBody>
      </p:sp>
      <p:pic>
        <p:nvPicPr>
          <p:cNvPr id="9" name="Picture 2">
            <a:extLst>
              <a:ext uri="{FF2B5EF4-FFF2-40B4-BE49-F238E27FC236}">
                <a16:creationId xmlns:a16="http://schemas.microsoft.com/office/drawing/2014/main" id="{1F00B26E-2661-4571-93B8-1F541E121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83" y="692731"/>
            <a:ext cx="3689860" cy="2684137"/>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a:extLst>
              <a:ext uri="{FF2B5EF4-FFF2-40B4-BE49-F238E27FC236}">
                <a16:creationId xmlns:a16="http://schemas.microsoft.com/office/drawing/2014/main" id="{0F4CE9FC-E1A1-43D4-B3D8-B2E9D19E7818}"/>
              </a:ext>
            </a:extLst>
          </p:cNvPr>
          <p:cNvPicPr>
            <a:picLocks noChangeAspect="1"/>
          </p:cNvPicPr>
          <p:nvPr/>
        </p:nvPicPr>
        <p:blipFill rotWithShape="1">
          <a:blip r:embed="rId4"/>
          <a:srcRect l="7476" t="39262" r="62600" b="39920"/>
          <a:stretch/>
        </p:blipFill>
        <p:spPr>
          <a:xfrm>
            <a:off x="4220685" y="3363838"/>
            <a:ext cx="3596213" cy="1368152"/>
          </a:xfrm>
          <a:prstGeom prst="rect">
            <a:avLst/>
          </a:prstGeom>
        </p:spPr>
      </p:pic>
    </p:spTree>
    <p:extLst>
      <p:ext uri="{BB962C8B-B14F-4D97-AF65-F5344CB8AC3E}">
        <p14:creationId xmlns:p14="http://schemas.microsoft.com/office/powerpoint/2010/main" val="531103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7D1FF-9CA9-4F7B-B778-5383D8D33ED2}"/>
              </a:ext>
            </a:extLst>
          </p:cNvPr>
          <p:cNvSpPr>
            <a:spLocks noGrp="1"/>
          </p:cNvSpPr>
          <p:nvPr>
            <p:ph type="body" sz="quarter" idx="12"/>
          </p:nvPr>
        </p:nvSpPr>
        <p:spPr>
          <a:xfrm>
            <a:off x="284522" y="1116698"/>
            <a:ext cx="8535950" cy="2933111"/>
          </a:xfrm>
        </p:spPr>
        <p:txBody>
          <a:bodyPr/>
          <a:lstStyle/>
          <a:p>
            <a:r>
              <a:rPr lang="da-DK" sz="1800" dirty="0"/>
              <a:t>Hvad skal løses – ”ved det ikke er ok” vi har således ikke krav til resultatet</a:t>
            </a:r>
          </a:p>
          <a:p>
            <a:r>
              <a:rPr lang="da-DK" sz="1800" dirty="0"/>
              <a:t>Vælg og klargør data – rens for fejl og støj – mangler? – mængden ok?</a:t>
            </a:r>
          </a:p>
          <a:p>
            <a:r>
              <a:rPr lang="da-DK" sz="1800" dirty="0"/>
              <a:t>Vælg metode / model</a:t>
            </a:r>
          </a:p>
          <a:p>
            <a:r>
              <a:rPr lang="da-DK" sz="1800" dirty="0"/>
              <a:t>Træn model og gem model</a:t>
            </a:r>
          </a:p>
          <a:p>
            <a:r>
              <a:rPr lang="da-DK" sz="1800" dirty="0"/>
              <a:t>Test model med træningsdata og vurdere præcisionen, er den god nok?</a:t>
            </a:r>
          </a:p>
          <a:p>
            <a:r>
              <a:rPr lang="da-DK" sz="1800" dirty="0"/>
              <a:t>Udfør forudsigelser og idriftsætning af system. Der kan evt. ske yderligere dataopsamling fra drift til gentræning af modellerne. </a:t>
            </a:r>
          </a:p>
          <a:p>
            <a:r>
              <a:rPr lang="da-DK" sz="1800" dirty="0"/>
              <a:t>Pas på med live træning af model under drift.</a:t>
            </a:r>
          </a:p>
        </p:txBody>
      </p:sp>
      <p:sp>
        <p:nvSpPr>
          <p:cNvPr id="3" name="Pladsholder til tekst 2">
            <a:extLst>
              <a:ext uri="{FF2B5EF4-FFF2-40B4-BE49-F238E27FC236}">
                <a16:creationId xmlns:a16="http://schemas.microsoft.com/office/drawing/2014/main" id="{3F1E420D-1B0A-432A-B8BE-51CA2B810E77}"/>
              </a:ext>
            </a:extLst>
          </p:cNvPr>
          <p:cNvSpPr>
            <a:spLocks noGrp="1"/>
          </p:cNvSpPr>
          <p:nvPr>
            <p:ph type="body" sz="quarter" idx="10"/>
          </p:nvPr>
        </p:nvSpPr>
        <p:spPr/>
        <p:txBody>
          <a:bodyPr/>
          <a:lstStyle/>
          <a:p>
            <a:r>
              <a:rPr lang="da-DK" dirty="0" err="1"/>
              <a:t>Arbejdsflow</a:t>
            </a:r>
            <a:endParaRPr lang="da-DK" dirty="0"/>
          </a:p>
        </p:txBody>
      </p:sp>
    </p:spTree>
    <p:extLst>
      <p:ext uri="{BB962C8B-B14F-4D97-AF65-F5344CB8AC3E}">
        <p14:creationId xmlns:p14="http://schemas.microsoft.com/office/powerpoint/2010/main" val="1191240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D4A8A41-A6F4-84AD-EF79-01512507B280}"/>
              </a:ext>
            </a:extLst>
          </p:cNvPr>
          <p:cNvSpPr>
            <a:spLocks noGrp="1"/>
          </p:cNvSpPr>
          <p:nvPr>
            <p:ph type="body" sz="quarter" idx="12"/>
          </p:nvPr>
        </p:nvSpPr>
        <p:spPr>
          <a:xfrm>
            <a:off x="285853" y="1059582"/>
            <a:ext cx="8535950" cy="4004173"/>
          </a:xfrm>
        </p:spPr>
        <p:txBody>
          <a:bodyPr/>
          <a:lstStyle/>
          <a:p>
            <a:r>
              <a:rPr lang="da-DK" sz="1600" i="0" dirty="0">
                <a:effectLst/>
                <a:latin typeface="Arial" panose="020B0604020202020204" pitchFamily="34" charset="0"/>
                <a:cs typeface="Arial" panose="020B0604020202020204" pitchFamily="34" charset="0"/>
              </a:rPr>
              <a:t>Dette </a:t>
            </a:r>
            <a:r>
              <a:rPr lang="da-DK" sz="1600" i="0" dirty="0" err="1">
                <a:effectLst/>
                <a:latin typeface="Arial" panose="020B0604020202020204" pitchFamily="34" charset="0"/>
                <a:cs typeface="Arial" panose="020B0604020202020204" pitchFamily="34" charset="0"/>
              </a:rPr>
              <a:t>hands-on</a:t>
            </a:r>
            <a:r>
              <a:rPr lang="da-DK" sz="1600" i="0" dirty="0">
                <a:effectLst/>
                <a:latin typeface="Arial" panose="020B0604020202020204" pitchFamily="34" charset="0"/>
                <a:cs typeface="Arial" panose="020B0604020202020204" pitchFamily="34" charset="0"/>
              </a:rPr>
              <a:t> kursus er for alle, som vil i gang med denne spændende teknologi, men endnu ikke har erfaring på området. Vi starter fra starten og det er ikke en forudsætning, at man har nogen erfaring i softwareprogrammering eller viden om AI/ML - det lærer vi undervejs.</a:t>
            </a:r>
          </a:p>
          <a:p>
            <a:endParaRPr lang="da-DK" sz="1600" dirty="0">
              <a:latin typeface="Arial" panose="020B0604020202020204" pitchFamily="34" charset="0"/>
              <a:cs typeface="Arial" panose="020B0604020202020204" pitchFamily="34" charset="0"/>
            </a:endParaRPr>
          </a:p>
          <a:p>
            <a:r>
              <a:rPr lang="da-DK" sz="1600" i="0" dirty="0">
                <a:effectLst/>
                <a:latin typeface="Arial" panose="020B0604020202020204" pitchFamily="34" charset="0"/>
                <a:cs typeface="Arial" panose="020B0604020202020204" pitchFamily="34" charset="0"/>
              </a:rPr>
              <a:t>Kurset henvender sig bl.a. til</a:t>
            </a:r>
          </a:p>
          <a:p>
            <a:r>
              <a:rPr lang="da-DK" sz="1600" b="1" i="0" dirty="0">
                <a:effectLst/>
                <a:latin typeface="Arial" panose="020B0604020202020204" pitchFamily="34" charset="0"/>
                <a:cs typeface="Arial" panose="020B0604020202020204" pitchFamily="34" charset="0"/>
              </a:rPr>
              <a:t>Softwareudviklere</a:t>
            </a:r>
            <a:r>
              <a:rPr lang="da-DK" sz="1600" i="0" dirty="0">
                <a:effectLst/>
                <a:latin typeface="Arial" panose="020B0604020202020204" pitchFamily="34" charset="0"/>
                <a:cs typeface="Arial" panose="020B0604020202020204" pitchFamily="34" charset="0"/>
              </a:rPr>
              <a:t>, som står overfor projekter med AI/ML, men mangler viden på feltet</a:t>
            </a:r>
          </a:p>
          <a:p>
            <a:r>
              <a:rPr lang="da-DK" sz="1600" b="1" i="0" dirty="0">
                <a:effectLst/>
                <a:latin typeface="Arial" panose="020B0604020202020204" pitchFamily="34" charset="0"/>
                <a:cs typeface="Arial" panose="020B0604020202020204" pitchFamily="34" charset="0"/>
              </a:rPr>
              <a:t>Projektledere</a:t>
            </a:r>
            <a:r>
              <a:rPr lang="da-DK" sz="1600" i="0" dirty="0">
                <a:effectLst/>
                <a:latin typeface="Arial" panose="020B0604020202020204" pitchFamily="34" charset="0"/>
                <a:cs typeface="Arial" panose="020B0604020202020204" pitchFamily="34" charset="0"/>
              </a:rPr>
              <a:t>, som ligeledes mangler viden på området, men skal lede kommende projekter i mål med succes, hvor teknologien benyttes</a:t>
            </a:r>
          </a:p>
          <a:p>
            <a:r>
              <a:rPr lang="da-DK" sz="1600" b="1" i="0" dirty="0">
                <a:effectLst/>
                <a:latin typeface="Arial" panose="020B0604020202020204" pitchFamily="34" charset="0"/>
                <a:cs typeface="Arial" panose="020B0604020202020204" pitchFamily="34" charset="0"/>
              </a:rPr>
              <a:t>Beslutningstagere</a:t>
            </a:r>
            <a:r>
              <a:rPr lang="da-DK" sz="1600" i="0" dirty="0">
                <a:effectLst/>
                <a:latin typeface="Arial" panose="020B0604020202020204" pitchFamily="34" charset="0"/>
                <a:cs typeface="Arial" panose="020B0604020202020204" pitchFamily="34" charset="0"/>
              </a:rPr>
              <a:t>, der gerne vil kende mere til teknologien, således at det bliver mere overskueligt at navigere rundt i junglen af ord, principper og forkortelser.</a:t>
            </a:r>
          </a:p>
          <a:p>
            <a:r>
              <a:rPr lang="da-DK" sz="1600" dirty="0">
                <a:latin typeface="Arial" panose="020B0604020202020204" pitchFamily="34" charset="0"/>
                <a:cs typeface="Arial" panose="020B0604020202020204" pitchFamily="34" charset="0"/>
              </a:rPr>
              <a:t>Andre </a:t>
            </a:r>
            <a:r>
              <a:rPr lang="da-DK" sz="1600" dirty="0">
                <a:latin typeface="Arial" panose="020B0604020202020204" pitchFamily="34" charset="0"/>
                <a:cs typeface="Arial" panose="020B0604020202020204" pitchFamily="34" charset="0"/>
                <a:sym typeface="Wingdings" panose="05000000000000000000" pitchFamily="2" charset="2"/>
              </a:rPr>
              <a:t> ?</a:t>
            </a:r>
            <a:endParaRPr lang="da-DK" sz="1600" i="0" dirty="0">
              <a:effectLst/>
              <a:latin typeface="Arial" panose="020B0604020202020204" pitchFamily="34" charset="0"/>
              <a:cs typeface="Arial" panose="020B0604020202020204" pitchFamily="34" charset="0"/>
            </a:endParaRPr>
          </a:p>
          <a:p>
            <a:endParaRPr lang="da-DK" dirty="0"/>
          </a:p>
        </p:txBody>
      </p:sp>
      <p:sp>
        <p:nvSpPr>
          <p:cNvPr id="3" name="Pladsholder til tekst 2">
            <a:extLst>
              <a:ext uri="{FF2B5EF4-FFF2-40B4-BE49-F238E27FC236}">
                <a16:creationId xmlns:a16="http://schemas.microsoft.com/office/drawing/2014/main" id="{1CCA0B20-CB15-1E21-E8CC-5DD50F547FC8}"/>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632525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38673B0-DD85-407A-9E05-3FAAD7103833}"/>
              </a:ext>
            </a:extLst>
          </p:cNvPr>
          <p:cNvSpPr>
            <a:spLocks noGrp="1"/>
          </p:cNvSpPr>
          <p:nvPr>
            <p:ph type="body" sz="quarter" idx="12"/>
          </p:nvPr>
        </p:nvSpPr>
        <p:spPr>
          <a:xfrm>
            <a:off x="284522" y="1116698"/>
            <a:ext cx="8535950" cy="4262705"/>
          </a:xfrm>
        </p:spPr>
        <p:txBody>
          <a:bodyPr/>
          <a:lstStyle/>
          <a:p>
            <a:endParaRPr lang="da-DK" dirty="0"/>
          </a:p>
          <a:p>
            <a:r>
              <a:rPr lang="da-DK" dirty="0"/>
              <a:t>5 biblioteker til Python, som er gode at kende og et rigtig godt udgangspunkt til et videre læringsforløb om ML/AI. </a:t>
            </a:r>
          </a:p>
          <a:p>
            <a:endParaRPr lang="da-DK" dirty="0"/>
          </a:p>
          <a:p>
            <a:endParaRPr lang="da-DK" dirty="0"/>
          </a:p>
          <a:p>
            <a:r>
              <a:rPr lang="da-DK" dirty="0"/>
              <a:t>Noter fra www</a:t>
            </a:r>
          </a:p>
          <a:p>
            <a:r>
              <a:rPr lang="da-DK" dirty="0">
                <a:hlinkClick r:id="rId2"/>
              </a:rPr>
              <a:t>https://ritza.co/articles/scikit-learn-vs-tensorflow-vs-pytorch-vs-keras/</a:t>
            </a:r>
            <a:endParaRPr lang="da-DK" dirty="0"/>
          </a:p>
          <a:p>
            <a:endParaRPr lang="da-DK" dirty="0"/>
          </a:p>
          <a:p>
            <a:r>
              <a:rPr lang="da-DK" dirty="0">
                <a:hlinkClick r:id="rId3"/>
              </a:rPr>
              <a:t>https://www.naukri.com/learning/articles/top-10-powerful-python-libraries-for-data-science/</a:t>
            </a:r>
            <a:endParaRPr lang="da-DK" dirty="0"/>
          </a:p>
          <a:p>
            <a:endParaRPr lang="da-DK" dirty="0"/>
          </a:p>
        </p:txBody>
      </p:sp>
      <p:sp>
        <p:nvSpPr>
          <p:cNvPr id="3" name="Pladsholder til tekst 2">
            <a:extLst>
              <a:ext uri="{FF2B5EF4-FFF2-40B4-BE49-F238E27FC236}">
                <a16:creationId xmlns:a16="http://schemas.microsoft.com/office/drawing/2014/main" id="{9DC5F018-A734-4822-A307-0F43FCB034B3}"/>
              </a:ext>
            </a:extLst>
          </p:cNvPr>
          <p:cNvSpPr>
            <a:spLocks noGrp="1"/>
          </p:cNvSpPr>
          <p:nvPr>
            <p:ph type="body" sz="quarter" idx="10"/>
          </p:nvPr>
        </p:nvSpPr>
        <p:spPr/>
        <p:txBody>
          <a:bodyPr/>
          <a:lstStyle/>
          <a:p>
            <a:r>
              <a:rPr lang="da-DK" altLang="da-DK" sz="2800" dirty="0">
                <a:ea typeface="MS PGothic" panose="020B0600070205080204" pitchFamily="34" charset="-128"/>
              </a:rPr>
              <a:t>Python, Pandas, </a:t>
            </a:r>
            <a:r>
              <a:rPr lang="da-DK" altLang="da-DK" sz="2800" dirty="0" err="1">
                <a:ea typeface="MS PGothic" panose="020B0600070205080204" pitchFamily="34" charset="-128"/>
              </a:rPr>
              <a:t>Numpy</a:t>
            </a:r>
            <a:r>
              <a:rPr lang="da-DK" altLang="da-DK" sz="2800" dirty="0">
                <a:ea typeface="MS PGothic" panose="020B0600070205080204" pitchFamily="34" charset="-128"/>
              </a:rPr>
              <a:t>, </a:t>
            </a:r>
            <a:r>
              <a:rPr lang="da-DK" altLang="da-DK" sz="2800" dirty="0" err="1">
                <a:ea typeface="MS PGothic" panose="020B0600070205080204" pitchFamily="34" charset="-128"/>
              </a:rPr>
              <a:t>Tensorflow</a:t>
            </a:r>
            <a:r>
              <a:rPr lang="da-DK" altLang="da-DK" sz="2800" dirty="0">
                <a:ea typeface="MS PGothic" panose="020B0600070205080204" pitchFamily="34" charset="-128"/>
              </a:rPr>
              <a:t>, </a:t>
            </a:r>
            <a:r>
              <a:rPr lang="da-DK" altLang="da-DK" sz="2800" dirty="0" err="1">
                <a:ea typeface="MS PGothic" panose="020B0600070205080204" pitchFamily="34" charset="-128"/>
              </a:rPr>
              <a:t>Keras</a:t>
            </a:r>
            <a:r>
              <a:rPr lang="da-DK" altLang="da-DK" sz="2800" dirty="0">
                <a:ea typeface="MS PGothic" panose="020B0600070205080204" pitchFamily="34" charset="-128"/>
              </a:rPr>
              <a:t> og </a:t>
            </a:r>
            <a:r>
              <a:rPr lang="da-DK" altLang="da-DK" sz="2800" dirty="0" err="1">
                <a:ea typeface="MS PGothic" panose="020B0600070205080204" pitchFamily="34" charset="-128"/>
              </a:rPr>
              <a:t>scikit-learn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2364509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8CF118E-5C48-4DD6-BA13-3776B3A60F24}"/>
              </a:ext>
            </a:extLst>
          </p:cNvPr>
          <p:cNvSpPr>
            <a:spLocks noGrp="1"/>
          </p:cNvSpPr>
          <p:nvPr>
            <p:ph type="body" sz="quarter" idx="12"/>
          </p:nvPr>
        </p:nvSpPr>
        <p:spPr>
          <a:xfrm>
            <a:off x="284522" y="1116698"/>
            <a:ext cx="8535950" cy="3154710"/>
          </a:xfrm>
        </p:spPr>
        <p:txBody>
          <a:bodyPr/>
          <a:lstStyle/>
          <a:p>
            <a:r>
              <a:rPr lang="da-DK" dirty="0" err="1"/>
              <a:t>Tensorflow</a:t>
            </a:r>
            <a:r>
              <a:rPr lang="da-DK" dirty="0"/>
              <a:t> er Open Source software</a:t>
            </a:r>
          </a:p>
          <a:p>
            <a:r>
              <a:rPr lang="da-DK" dirty="0"/>
              <a:t>Oprindelig udviklet af Google Brain Team til internt brug</a:t>
            </a:r>
          </a:p>
          <a:p>
            <a:r>
              <a:rPr lang="da-DK" dirty="0" err="1"/>
              <a:t>Tensorflow</a:t>
            </a:r>
            <a:r>
              <a:rPr lang="da-DK" dirty="0"/>
              <a:t> er designet til at opfylde Googles krav til opbygning og træning af neurale netværk.</a:t>
            </a:r>
          </a:p>
          <a:p>
            <a:r>
              <a:rPr lang="da-DK" dirty="0"/>
              <a:t>Formålet er at detektere mønstre og sammenhænge i data, svarende til læring og forståelse, som normalt kun haves hos mennesker.</a:t>
            </a:r>
          </a:p>
          <a:p>
            <a:r>
              <a:rPr lang="da-DK" dirty="0" err="1"/>
              <a:t>Tensorflow</a:t>
            </a:r>
            <a:r>
              <a:rPr lang="da-DK" dirty="0"/>
              <a:t> bruges i dag til både udvikling og produktion hos Google.</a:t>
            </a:r>
          </a:p>
          <a:p>
            <a:r>
              <a:rPr lang="da-DK" dirty="0"/>
              <a:t> </a:t>
            </a:r>
            <a:r>
              <a:rPr lang="da-DK" dirty="0" err="1"/>
              <a:t>Keras</a:t>
            </a:r>
            <a:r>
              <a:rPr lang="da-DK" dirty="0"/>
              <a:t> er et stærkt interface, som simplificere brugen af </a:t>
            </a:r>
            <a:r>
              <a:rPr lang="da-DK" dirty="0" err="1"/>
              <a:t>Tensorflow</a:t>
            </a:r>
            <a:r>
              <a:rPr lang="da-DK" dirty="0"/>
              <a:t>. </a:t>
            </a:r>
          </a:p>
        </p:txBody>
      </p:sp>
      <p:sp>
        <p:nvSpPr>
          <p:cNvPr id="3" name="Pladsholder til tekst 2">
            <a:extLst>
              <a:ext uri="{FF2B5EF4-FFF2-40B4-BE49-F238E27FC236}">
                <a16:creationId xmlns:a16="http://schemas.microsoft.com/office/drawing/2014/main" id="{AB9AEE91-66AB-404C-9585-C27E8F39A074}"/>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1381005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824D6E7-3200-48F1-8AA3-CF4FBFCF1A89}"/>
              </a:ext>
            </a:extLst>
          </p:cNvPr>
          <p:cNvSpPr>
            <a:spLocks noGrp="1"/>
          </p:cNvSpPr>
          <p:nvPr>
            <p:ph type="body" sz="quarter" idx="12"/>
          </p:nvPr>
        </p:nvSpPr>
        <p:spPr>
          <a:xfrm>
            <a:off x="284522" y="1116698"/>
            <a:ext cx="8535950" cy="3585597"/>
          </a:xfrm>
        </p:spPr>
        <p:txBody>
          <a:bodyPr/>
          <a:lstStyle/>
          <a:p>
            <a:r>
              <a:rPr lang="da-DK" dirty="0" err="1"/>
              <a:t>TensorFlow</a:t>
            </a:r>
            <a:r>
              <a:rPr lang="da-DK" dirty="0"/>
              <a:t> er et open-source software bibliotek til </a:t>
            </a:r>
            <a:r>
              <a:rPr lang="da-DK" dirty="0" err="1"/>
              <a:t>machine</a:t>
            </a:r>
            <a:r>
              <a:rPr lang="da-DK" dirty="0"/>
              <a:t> learning og </a:t>
            </a:r>
            <a:r>
              <a:rPr lang="da-DK" dirty="0" err="1"/>
              <a:t>deep</a:t>
            </a:r>
            <a:r>
              <a:rPr lang="da-DK" dirty="0"/>
              <a:t> learning. Det blev oprindeligt udviklet af Google Brain Team og er nu vedligeholdt af et åbent samfund.</a:t>
            </a:r>
          </a:p>
          <a:p>
            <a:endParaRPr lang="da-DK" dirty="0"/>
          </a:p>
          <a:p>
            <a:r>
              <a:rPr lang="da-DK" dirty="0"/>
              <a:t>Det er et kraftfuldt værktøj, der gør det muligt for udviklere at designe, træne og implementere komplekse modeller for </a:t>
            </a:r>
            <a:r>
              <a:rPr lang="da-DK" dirty="0" err="1"/>
              <a:t>machine</a:t>
            </a:r>
            <a:r>
              <a:rPr lang="da-DK" dirty="0"/>
              <a:t> learning, inklusiv </a:t>
            </a:r>
            <a:r>
              <a:rPr lang="da-DK" b="1" dirty="0">
                <a:solidFill>
                  <a:srgbClr val="FF0000"/>
                </a:solidFill>
              </a:rPr>
              <a:t>neurale netværk</a:t>
            </a:r>
            <a:r>
              <a:rPr lang="da-DK" dirty="0"/>
              <a:t>, i en række forskellige programmeringsmiljøer, herunder Python, C ++ og Java. </a:t>
            </a:r>
            <a:r>
              <a:rPr lang="da-DK" dirty="0" err="1"/>
              <a:t>TensorFlow</a:t>
            </a:r>
            <a:r>
              <a:rPr lang="da-DK" dirty="0"/>
              <a:t> har også en række funktioner, der gør det nemmere at distribuere træning og </a:t>
            </a:r>
            <a:r>
              <a:rPr lang="da-DK" dirty="0" err="1"/>
              <a:t>inferering</a:t>
            </a:r>
            <a:r>
              <a:rPr lang="da-DK" dirty="0"/>
              <a:t> af modeller på flere enheder og i skyen.</a:t>
            </a:r>
          </a:p>
        </p:txBody>
      </p:sp>
      <p:sp>
        <p:nvSpPr>
          <p:cNvPr id="3" name="Pladsholder til tekst 2">
            <a:extLst>
              <a:ext uri="{FF2B5EF4-FFF2-40B4-BE49-F238E27FC236}">
                <a16:creationId xmlns:a16="http://schemas.microsoft.com/office/drawing/2014/main" id="{4E438550-9648-4F1C-B1B5-66C80F1C98DC}"/>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53188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66575E8-63BE-4308-A4FF-E0A0283C5AE7}"/>
              </a:ext>
            </a:extLst>
          </p:cNvPr>
          <p:cNvSpPr>
            <a:spLocks noGrp="1"/>
          </p:cNvSpPr>
          <p:nvPr>
            <p:ph type="body" sz="quarter" idx="12"/>
          </p:nvPr>
        </p:nvSpPr>
        <p:spPr>
          <a:xfrm>
            <a:off x="284522" y="1116698"/>
            <a:ext cx="8535950" cy="4201150"/>
          </a:xfrm>
        </p:spPr>
        <p:txBody>
          <a:bodyPr/>
          <a:lstStyle/>
          <a:p>
            <a:r>
              <a:rPr lang="da-DK" dirty="0" err="1"/>
              <a:t>Keras</a:t>
            </a:r>
            <a:r>
              <a:rPr lang="da-DK" dirty="0"/>
              <a:t> er et åbent kildekode-bibliotek til </a:t>
            </a:r>
            <a:r>
              <a:rPr lang="da-DK" dirty="0" err="1"/>
              <a:t>deep</a:t>
            </a:r>
            <a:r>
              <a:rPr lang="da-DK" dirty="0"/>
              <a:t> learning, der er skrevet i Python. Det er designet til at gøre det nemt at designe, træne og evaluere komplekse </a:t>
            </a:r>
            <a:r>
              <a:rPr lang="da-DK" dirty="0" err="1"/>
              <a:t>deep</a:t>
            </a:r>
            <a:r>
              <a:rPr lang="da-DK" dirty="0"/>
              <a:t> learning-modeller. Det er kendt for sin intuitiv API, der gør det nemmere at komme i gang med </a:t>
            </a:r>
            <a:r>
              <a:rPr lang="da-DK" dirty="0" err="1"/>
              <a:t>deep</a:t>
            </a:r>
            <a:r>
              <a:rPr lang="da-DK" dirty="0"/>
              <a:t> learning, selv for udviklere uden en stærk baggrund i maskinlæring.</a:t>
            </a:r>
          </a:p>
          <a:p>
            <a:r>
              <a:rPr lang="da-DK" dirty="0" err="1"/>
              <a:t>Keras</a:t>
            </a:r>
            <a:r>
              <a:rPr lang="da-DK" dirty="0"/>
              <a:t> er et højniveau-API, hvilket betyder, at det er bygget oven på lavere niveau biblioteker som </a:t>
            </a:r>
            <a:r>
              <a:rPr lang="da-DK" dirty="0" err="1"/>
              <a:t>TensorFlow</a:t>
            </a:r>
            <a:r>
              <a:rPr lang="da-DK" dirty="0"/>
              <a:t> eller </a:t>
            </a:r>
            <a:r>
              <a:rPr lang="da-DK" dirty="0" err="1"/>
              <a:t>Theano</a:t>
            </a:r>
            <a:r>
              <a:rPr lang="da-DK" dirty="0"/>
              <a:t>, og hjælper med at abstrahere nogle af de mere tekniske detaljer ved at bruge disse biblioteker. Det giver brugerne mulighed for at fokusere på at designe og træne deres modeller, i stedet for at skulle bekymre sig om lavniveau-optimeringer og konfiguration.</a:t>
            </a:r>
          </a:p>
          <a:p>
            <a:endParaRPr lang="da-DK" dirty="0"/>
          </a:p>
        </p:txBody>
      </p:sp>
      <p:sp>
        <p:nvSpPr>
          <p:cNvPr id="3" name="Pladsholder til tekst 2">
            <a:extLst>
              <a:ext uri="{FF2B5EF4-FFF2-40B4-BE49-F238E27FC236}">
                <a16:creationId xmlns:a16="http://schemas.microsoft.com/office/drawing/2014/main" id="{FD8BE7A8-8477-47FD-8387-FB8628B86540}"/>
              </a:ext>
            </a:extLst>
          </p:cNvPr>
          <p:cNvSpPr>
            <a:spLocks noGrp="1"/>
          </p:cNvSpPr>
          <p:nvPr>
            <p:ph type="body" sz="quarter" idx="10"/>
          </p:nvPr>
        </p:nvSpPr>
        <p:spPr/>
        <p:txBody>
          <a:bodyPr/>
          <a:lstStyle/>
          <a:p>
            <a:r>
              <a:rPr lang="da-DK" dirty="0" err="1"/>
              <a:t>Keras</a:t>
            </a:r>
            <a:endParaRPr lang="da-DK" dirty="0"/>
          </a:p>
        </p:txBody>
      </p:sp>
    </p:spTree>
    <p:extLst>
      <p:ext uri="{BB962C8B-B14F-4D97-AF65-F5344CB8AC3E}">
        <p14:creationId xmlns:p14="http://schemas.microsoft.com/office/powerpoint/2010/main" val="341491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824464D-0261-472E-8B54-AEAD5BDF1381}"/>
              </a:ext>
            </a:extLst>
          </p:cNvPr>
          <p:cNvSpPr>
            <a:spLocks noGrp="1"/>
          </p:cNvSpPr>
          <p:nvPr>
            <p:ph type="body" sz="quarter" idx="12"/>
          </p:nvPr>
        </p:nvSpPr>
        <p:spPr>
          <a:xfrm>
            <a:off x="284522" y="1116698"/>
            <a:ext cx="8535950" cy="3893374"/>
          </a:xfrm>
        </p:spPr>
        <p:txBody>
          <a:bodyPr/>
          <a:lstStyle/>
          <a:p>
            <a:r>
              <a:rPr lang="da-DK" dirty="0" err="1"/>
              <a:t>Scikit-learn</a:t>
            </a:r>
            <a:r>
              <a:rPr lang="da-DK" dirty="0"/>
              <a:t> (også kendt som </a:t>
            </a:r>
            <a:r>
              <a:rPr lang="da-DK" dirty="0" err="1"/>
              <a:t>scikit-learn</a:t>
            </a:r>
            <a:r>
              <a:rPr lang="da-DK" dirty="0"/>
              <a:t> eller </a:t>
            </a:r>
            <a:r>
              <a:rPr lang="da-DK" dirty="0" err="1"/>
              <a:t>sklearn</a:t>
            </a:r>
            <a:r>
              <a:rPr lang="da-DK" dirty="0"/>
              <a:t>) er et open-source Python-bibliotek til </a:t>
            </a:r>
            <a:r>
              <a:rPr lang="da-DK" dirty="0" err="1"/>
              <a:t>machine</a:t>
            </a:r>
            <a:r>
              <a:rPr lang="da-DK" dirty="0"/>
              <a:t> learning. Det er designet til at gøre det nemt at bruge </a:t>
            </a:r>
            <a:r>
              <a:rPr lang="da-DK" dirty="0" err="1"/>
              <a:t>machine</a:t>
            </a:r>
            <a:r>
              <a:rPr lang="da-DK" dirty="0"/>
              <a:t> learning-algoritmer i Python-miljøet, og tilbyder et bredt udvalg af algoritmer, inklusiv support for klassifikation, regression, </a:t>
            </a:r>
            <a:r>
              <a:rPr lang="da-DK" dirty="0" err="1"/>
              <a:t>clustering</a:t>
            </a:r>
            <a:r>
              <a:rPr lang="da-DK" dirty="0"/>
              <a:t>, dimensionering samt model-udvælgelse og præ-behandling.</a:t>
            </a:r>
          </a:p>
          <a:p>
            <a:endParaRPr lang="da-DK" dirty="0"/>
          </a:p>
          <a:p>
            <a:r>
              <a:rPr lang="da-DK" dirty="0" err="1"/>
              <a:t>Scikit-learn</a:t>
            </a:r>
            <a:r>
              <a:rPr lang="da-DK" dirty="0"/>
              <a:t> er bygget på toppen af andre populære Python-biblioteker som </a:t>
            </a:r>
            <a:r>
              <a:rPr lang="da-DK" dirty="0" err="1"/>
              <a:t>NumPy</a:t>
            </a:r>
            <a:r>
              <a:rPr lang="da-DK" dirty="0"/>
              <a:t> og </a:t>
            </a:r>
            <a:r>
              <a:rPr lang="da-DK" dirty="0" err="1"/>
              <a:t>SciPy</a:t>
            </a:r>
            <a:r>
              <a:rPr lang="da-DK" dirty="0"/>
              <a:t>, og det gør brug af deres avancerede funktioner og optimeringer. Det er også designet til at arbejde godt sammen med andre biblioteker i </a:t>
            </a:r>
            <a:r>
              <a:rPr lang="da-DK" dirty="0" err="1"/>
              <a:t>PyData</a:t>
            </a:r>
            <a:r>
              <a:rPr lang="da-DK" dirty="0"/>
              <a:t>-økosystemet, såsom pandas og </a:t>
            </a:r>
            <a:r>
              <a:rPr lang="da-DK" dirty="0" err="1"/>
              <a:t>matplotlib</a:t>
            </a:r>
            <a:r>
              <a:rPr lang="da-DK" dirty="0"/>
              <a:t>.</a:t>
            </a:r>
          </a:p>
        </p:txBody>
      </p:sp>
      <p:sp>
        <p:nvSpPr>
          <p:cNvPr id="3" name="Pladsholder til tekst 2">
            <a:extLst>
              <a:ext uri="{FF2B5EF4-FFF2-40B4-BE49-F238E27FC236}">
                <a16:creationId xmlns:a16="http://schemas.microsoft.com/office/drawing/2014/main" id="{85FD07B6-FBF7-4697-9EDE-441E8C578662}"/>
              </a:ext>
            </a:extLst>
          </p:cNvPr>
          <p:cNvSpPr>
            <a:spLocks noGrp="1"/>
          </p:cNvSpPr>
          <p:nvPr>
            <p:ph type="body" sz="quarter" idx="10"/>
          </p:nvPr>
        </p:nvSpPr>
        <p:spPr/>
        <p:txBody>
          <a:bodyPr/>
          <a:lstStyle/>
          <a:p>
            <a:r>
              <a:rPr lang="da-DK" dirty="0" err="1"/>
              <a:t>Scikit-learn</a:t>
            </a:r>
            <a:endParaRPr lang="da-DK" dirty="0"/>
          </a:p>
        </p:txBody>
      </p:sp>
    </p:spTree>
    <p:extLst>
      <p:ext uri="{BB962C8B-B14F-4D97-AF65-F5344CB8AC3E}">
        <p14:creationId xmlns:p14="http://schemas.microsoft.com/office/powerpoint/2010/main" val="2397568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A7B05DF-94E7-4435-89F3-528AAFC5BEEA}"/>
              </a:ext>
            </a:extLst>
          </p:cNvPr>
          <p:cNvSpPr>
            <a:spLocks noGrp="1"/>
          </p:cNvSpPr>
          <p:nvPr>
            <p:ph type="body" sz="quarter" idx="12"/>
          </p:nvPr>
        </p:nvSpPr>
        <p:spPr>
          <a:xfrm>
            <a:off x="284522" y="1116698"/>
            <a:ext cx="8535950" cy="4176528"/>
          </a:xfrm>
        </p:spPr>
        <p:txBody>
          <a:bodyPr/>
          <a:lstStyle/>
          <a:p>
            <a:pPr marL="0" indent="0" algn="ctr">
              <a:buNone/>
            </a:pPr>
            <a:r>
              <a:rPr lang="da-DK" sz="9600" dirty="0"/>
              <a:t>Python</a:t>
            </a:r>
          </a:p>
          <a:p>
            <a:pPr marL="0" indent="0" algn="ctr">
              <a:buNone/>
            </a:pPr>
            <a:br>
              <a:rPr lang="da-DK" sz="1600" dirty="0"/>
            </a:br>
            <a:r>
              <a:rPr lang="da-DK" sz="1600" dirty="0"/>
              <a:t>Kender du Python – så kig på følgende:</a:t>
            </a:r>
          </a:p>
          <a:p>
            <a:pPr marL="0" indent="0" algn="ctr">
              <a:buNone/>
            </a:pPr>
            <a:endParaRPr lang="da-DK" sz="1600" dirty="0"/>
          </a:p>
          <a:p>
            <a:pPr marL="0" indent="0" algn="ctr">
              <a:buNone/>
            </a:pPr>
            <a:r>
              <a:rPr lang="da-DK" sz="1600" dirty="0">
                <a:hlinkClick r:id="rId2"/>
              </a:rPr>
              <a:t>https://matplotlib.org/stable/tutorials/introductory/quick_start.html</a:t>
            </a:r>
            <a:endParaRPr lang="da-DK" sz="1600" dirty="0"/>
          </a:p>
          <a:p>
            <a:pPr marL="0" indent="0" algn="ctr">
              <a:buNone/>
            </a:pPr>
            <a:r>
              <a:rPr lang="da-DK" sz="1600" dirty="0"/>
              <a:t>Eller</a:t>
            </a:r>
          </a:p>
          <a:p>
            <a:pPr marL="0" indent="0" algn="ctr">
              <a:buNone/>
            </a:pPr>
            <a:r>
              <a:rPr lang="da-DK" sz="1600" dirty="0">
                <a:hlinkClick r:id="rId3"/>
              </a:rPr>
              <a:t>https://thepythonguru.com/python-virtualenv-guide/</a:t>
            </a:r>
            <a:endParaRPr lang="da-DK" sz="1600" dirty="0"/>
          </a:p>
          <a:p>
            <a:pPr marL="0" indent="0" algn="ctr">
              <a:buNone/>
            </a:pPr>
            <a:r>
              <a:rPr lang="da-DK" sz="1600" dirty="0"/>
              <a:t>Andet ?</a:t>
            </a:r>
          </a:p>
          <a:p>
            <a:pPr marL="0" indent="0" algn="ctr">
              <a:buNone/>
            </a:pPr>
            <a:endParaRPr lang="da-DK" sz="1600" dirty="0"/>
          </a:p>
        </p:txBody>
      </p:sp>
      <p:sp>
        <p:nvSpPr>
          <p:cNvPr id="3" name="Pladsholder til tekst 2">
            <a:extLst>
              <a:ext uri="{FF2B5EF4-FFF2-40B4-BE49-F238E27FC236}">
                <a16:creationId xmlns:a16="http://schemas.microsoft.com/office/drawing/2014/main" id="{089D5A30-C621-4812-AE0F-8BDFC7EBAFE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519054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322263" y="411510"/>
            <a:ext cx="8535987" cy="5432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hlinkClick r:id="rId2"/>
            </a:endParaRPr>
          </a:p>
          <a:p>
            <a:r>
              <a:rPr lang="en-US" dirty="0"/>
              <a:t>Guides online</a:t>
            </a:r>
          </a:p>
          <a:p>
            <a:r>
              <a:rPr lang="en-GB" b="1" dirty="0">
                <a:solidFill>
                  <a:srgbClr val="FF0000"/>
                </a:solidFill>
              </a:rPr>
              <a:t>The Hitchhiker’s Guide to Python</a:t>
            </a:r>
          </a:p>
          <a:p>
            <a:r>
              <a:rPr lang="en-US" dirty="0">
                <a:solidFill>
                  <a:srgbClr val="FF0000"/>
                </a:solidFill>
                <a:hlinkClick r:id="rId3"/>
              </a:rPr>
              <a:t>https://docs.python-guide.org/</a:t>
            </a:r>
            <a:endParaRPr lang="en-US" dirty="0">
              <a:solidFill>
                <a:srgbClr val="FF0000"/>
              </a:solidFill>
            </a:endParaRPr>
          </a:p>
          <a:p>
            <a:r>
              <a:rPr lang="da-DK" altLang="da-DK" dirty="0">
                <a:ea typeface="MS PGothic" panose="020B0600070205080204" pitchFamily="34" charset="-128"/>
                <a:hlinkClick r:id="rId2"/>
              </a:rPr>
              <a:t>https://docs.python.org/3/tutorial/index.html</a:t>
            </a:r>
          </a:p>
          <a:p>
            <a:r>
              <a:rPr lang="da-DK" altLang="da-DK" dirty="0">
                <a:ea typeface="MS PGothic" panose="020B0600070205080204" pitchFamily="34" charset="-128"/>
                <a:hlinkClick r:id="rId2"/>
              </a:rPr>
              <a:t>https://docs.python.org/3/reference/index.html</a:t>
            </a:r>
          </a:p>
          <a:p>
            <a:r>
              <a:rPr lang="da-DK" altLang="da-DK" dirty="0">
                <a:ea typeface="MS PGothic" panose="020B0600070205080204" pitchFamily="34" charset="-128"/>
                <a:hlinkClick r:id="rId2"/>
              </a:rPr>
              <a:t>http://www.cs.put.poznan.pl/csobaniec/software/python/py-qrc.html</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https://www.programiz.com/python-programming#learn-python-tutorial</a:t>
            </a:r>
            <a:endParaRPr lang="da-DK" altLang="da-DK" dirty="0">
              <a:ea typeface="MS PGothic" panose="020B0600070205080204" pitchFamily="34" charset="-128"/>
            </a:endParaRPr>
          </a:p>
          <a:p>
            <a:r>
              <a:rPr lang="da-DK" altLang="da-DK" dirty="0">
                <a:ea typeface="MS PGothic" panose="020B0600070205080204" pitchFamily="34" charset="-128"/>
              </a:rPr>
              <a:t>*** </a:t>
            </a:r>
            <a:r>
              <a:rPr lang="da-DK" altLang="da-DK" dirty="0">
                <a:ea typeface="MS PGothic" panose="020B0600070205080204" pitchFamily="34" charset="-128"/>
                <a:hlinkClick r:id="rId5"/>
              </a:rPr>
              <a:t>https://docs.python.org/3/</a:t>
            </a:r>
            <a:r>
              <a:rPr lang="da-DK" altLang="da-DK" dirty="0">
                <a:ea typeface="MS PGothic" panose="020B0600070205080204" pitchFamily="34" charset="-128"/>
              </a:rPr>
              <a:t> ***</a:t>
            </a:r>
          </a:p>
          <a:p>
            <a:pPr marL="0" indent="0">
              <a:buNone/>
            </a:pPr>
            <a:endParaRPr lang="da-DK" altLang="da-DK" dirty="0">
              <a:ea typeface="MS PGothic" panose="020B0600070205080204" pitchFamily="34" charset="-128"/>
            </a:endParaRPr>
          </a:p>
          <a:p>
            <a:pPr marL="0" indent="0">
              <a:buNone/>
            </a:pP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126732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2134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Designer </a:t>
            </a:r>
            <a:r>
              <a:rPr lang="da-DK" altLang="da-DK" dirty="0">
                <a:ea typeface="MS PGothic" panose="020B0600070205080204" pitchFamily="34" charset="-128"/>
                <a:hlinkClick r:id="rId2"/>
              </a:rPr>
              <a:t>https://en.wikipedia.org/wiki/Guido_van_Rossum</a:t>
            </a:r>
            <a:endParaRPr lang="da-DK" altLang="da-DK" dirty="0">
              <a:ea typeface="MS PGothic" panose="020B0600070205080204" pitchFamily="34" charset="-128"/>
            </a:endParaRPr>
          </a:p>
          <a:p>
            <a:endParaRPr lang="da-DK" altLang="da-DK" sz="1200" dirty="0">
              <a:ea typeface="MS PGothic" panose="020B0600070205080204" pitchFamily="34" charset="-128"/>
            </a:endParaRPr>
          </a:p>
          <a:p>
            <a:r>
              <a:rPr lang="da-DK" altLang="da-DK" sz="1600" dirty="0">
                <a:ea typeface="MS PGothic" panose="020B0600070205080204" pitchFamily="34" charset="-128"/>
              </a:rPr>
              <a:t>Er et af de mest brugte </a:t>
            </a:r>
            <a:r>
              <a:rPr lang="da-DK" altLang="da-DK" sz="1600" dirty="0" err="1">
                <a:ea typeface="MS PGothic" panose="020B0600070205080204" pitchFamily="34" charset="-128"/>
              </a:rPr>
              <a:t>scripting</a:t>
            </a:r>
            <a:r>
              <a:rPr lang="da-DK" altLang="da-DK" sz="1600" dirty="0">
                <a:ea typeface="MS PGothic" panose="020B0600070205080204" pitchFamily="34" charset="-128"/>
              </a:rPr>
              <a:t> sprog og sproget med stor fremtid</a:t>
            </a:r>
          </a:p>
          <a:p>
            <a:r>
              <a:rPr lang="da-DK" altLang="da-DK" sz="1600" dirty="0">
                <a:ea typeface="MS PGothic" panose="020B0600070205080204" pitchFamily="34" charset="-128"/>
              </a:rPr>
              <a:t>Simpelt af lære, simpelt at kode i, overskuelig syntaks, relativt nemt at læse efter kodning.</a:t>
            </a:r>
          </a:p>
          <a:p>
            <a:r>
              <a:rPr lang="da-DK" altLang="da-DK" sz="1600" dirty="0">
                <a:ea typeface="MS PGothic" panose="020B0600070205080204" pitchFamily="34" charset="-128"/>
              </a:rPr>
              <a:t>Koden skal være selvdokumenterende, skrives én gang og læses flere gange</a:t>
            </a:r>
          </a:p>
          <a:p>
            <a:r>
              <a:rPr lang="da-DK" altLang="da-DK" sz="1600" dirty="0">
                <a:ea typeface="MS PGothic" panose="020B0600070205080204" pitchFamily="34" charset="-128"/>
              </a:rPr>
              <a:t>Et dynamisk typesystem, automatisk spildopsamling (</a:t>
            </a:r>
            <a:r>
              <a:rPr lang="da-DK" altLang="da-DK" sz="1600" dirty="0" err="1">
                <a:ea typeface="MS PGothic" panose="020B0600070205080204" pitchFamily="34" charset="-128"/>
              </a:rPr>
              <a:t>garbage</a:t>
            </a:r>
            <a:r>
              <a:rPr lang="da-DK" altLang="da-DK" sz="1600" dirty="0">
                <a:ea typeface="MS PGothic" panose="020B0600070205080204" pitchFamily="34" charset="-128"/>
              </a:rPr>
              <a:t> </a:t>
            </a:r>
            <a:r>
              <a:rPr lang="da-DK" altLang="da-DK" sz="1600" dirty="0" err="1">
                <a:ea typeface="MS PGothic" panose="020B0600070205080204" pitchFamily="34" charset="-128"/>
              </a:rPr>
              <a:t>collection</a:t>
            </a:r>
            <a:r>
              <a:rPr lang="da-DK" altLang="da-DK" sz="1600" dirty="0">
                <a:ea typeface="MS PGothic" panose="020B0600070205080204" pitchFamily="34" charset="-128"/>
              </a:rPr>
              <a:t>)</a:t>
            </a:r>
          </a:p>
          <a:p>
            <a:r>
              <a:rPr lang="da-DK" altLang="da-DK" sz="1600" dirty="0">
                <a:ea typeface="MS PGothic" panose="020B0600070205080204" pitchFamily="34" charset="-128"/>
              </a:rPr>
              <a:t>Et metasprog, der muliggør kodning i flere stilarter, herunder</a:t>
            </a:r>
          </a:p>
          <a:p>
            <a:r>
              <a:rPr lang="da-DK" altLang="da-DK" sz="1600" dirty="0">
                <a:ea typeface="MS PGothic" panose="020B0600070205080204" pitchFamily="34" charset="-128"/>
              </a:rPr>
              <a:t>Objektorienteret, </a:t>
            </a:r>
            <a:r>
              <a:rPr lang="da-DK" altLang="da-DK" sz="1600" dirty="0" err="1">
                <a:ea typeface="MS PGothic" panose="020B0600070205080204" pitchFamily="34" charset="-128"/>
              </a:rPr>
              <a:t>funktionalsprog</a:t>
            </a:r>
            <a:r>
              <a:rPr lang="da-DK" altLang="da-DK" sz="1600" dirty="0">
                <a:ea typeface="MS PGothic" panose="020B0600070205080204" pitchFamily="34" charset="-128"/>
              </a:rPr>
              <a:t>, script, web… så derfor, tænk før kodning!!!</a:t>
            </a:r>
          </a:p>
          <a:p>
            <a:endParaRPr lang="da-DK" altLang="da-DK" sz="1600" dirty="0">
              <a:ea typeface="MS PGothic" panose="020B0600070205080204" pitchFamily="34" charset="-128"/>
            </a:endParaRPr>
          </a:p>
          <a:p>
            <a:r>
              <a:rPr lang="da-DK" altLang="da-DK" sz="1600" dirty="0">
                <a:solidFill>
                  <a:srgbClr val="FF0000"/>
                </a:solidFill>
                <a:ea typeface="MS PGothic" panose="020B0600070205080204" pitchFamily="34" charset="-128"/>
              </a:rPr>
              <a:t>Python – en definition af sproget. </a:t>
            </a:r>
            <a:r>
              <a:rPr lang="da-DK" altLang="da-DK" sz="1600" dirty="0" err="1">
                <a:solidFill>
                  <a:srgbClr val="FF0000"/>
                </a:solidFill>
                <a:ea typeface="MS PGothic" panose="020B0600070205080204" pitchFamily="34" charset="-128"/>
              </a:rPr>
              <a:t>CPython</a:t>
            </a:r>
            <a:r>
              <a:rPr lang="da-DK" altLang="da-DK" sz="1600" dirty="0">
                <a:solidFill>
                  <a:srgbClr val="FF0000"/>
                </a:solidFill>
                <a:ea typeface="MS PGothic" panose="020B0600070205080204" pitchFamily="34" charset="-128"/>
              </a:rPr>
              <a:t> er en compiler (</a:t>
            </a:r>
            <a:r>
              <a:rPr lang="da-DK" altLang="da-DK" sz="1600" dirty="0" err="1">
                <a:solidFill>
                  <a:srgbClr val="FF0000"/>
                </a:solidFill>
                <a:ea typeface="MS PGothic" panose="020B0600070205080204" pitchFamily="34" charset="-128"/>
              </a:rPr>
              <a:t>runtime</a:t>
            </a:r>
            <a:r>
              <a:rPr lang="da-DK" altLang="da-DK" sz="1600" dirty="0">
                <a:solidFill>
                  <a:srgbClr val="FF0000"/>
                </a:solidFill>
                <a:ea typeface="MS PGothic" panose="020B0600070205080204" pitchFamily="34" charset="-128"/>
              </a:rPr>
              <a:t> miljø) normalt skrevet i C til et specifikt operativsystem.</a:t>
            </a:r>
          </a:p>
          <a:p>
            <a:pPr marL="0" indent="0">
              <a:buNone/>
            </a:pPr>
            <a:endParaRPr lang="da-DK" altLang="da-DK" sz="1200" dirty="0">
              <a:ea typeface="MS PGothic" panose="020B0600070205080204" pitchFamily="34" charset="-128"/>
            </a:endParaRPr>
          </a:p>
          <a:p>
            <a:pPr marL="0" indent="0">
              <a:buNone/>
            </a:pPr>
            <a:endParaRPr lang="da-DK" altLang="da-DK" sz="1200"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473740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487108"/>
          </a:xfrm>
        </p:spPr>
        <p:txBody>
          <a:bodyPr/>
          <a:lstStyle/>
          <a:p>
            <a:r>
              <a:rPr lang="da-DK" sz="1400" dirty="0"/>
              <a:t>Tal </a:t>
            </a:r>
            <a:br>
              <a:rPr lang="da-DK" sz="1400" dirty="0"/>
            </a:br>
            <a:r>
              <a:rPr lang="da-DK" sz="1400" dirty="0">
                <a:hlinkClick r:id="rId2"/>
              </a:rPr>
              <a:t>https://docs.python.org/3/tutorial/introduction.html#numbers</a:t>
            </a:r>
            <a:endParaRPr lang="da-DK" sz="1400" dirty="0"/>
          </a:p>
          <a:p>
            <a:r>
              <a:rPr lang="da-DK" sz="1400" dirty="0"/>
              <a:t>Strenge </a:t>
            </a:r>
            <a:br>
              <a:rPr lang="da-DK" sz="1400" dirty="0"/>
            </a:br>
            <a:r>
              <a:rPr lang="da-DK" sz="1400" dirty="0">
                <a:hlinkClick r:id="rId3"/>
              </a:rPr>
              <a:t>https://docs.python.org/3/tutorial/introduction.html#strings</a:t>
            </a:r>
            <a:endParaRPr lang="da-DK" sz="1400" dirty="0"/>
          </a:p>
          <a:p>
            <a:r>
              <a:rPr lang="da-DK" sz="1400" dirty="0"/>
              <a:t>Lister </a:t>
            </a:r>
            <a:br>
              <a:rPr lang="da-DK" sz="1400" dirty="0"/>
            </a:br>
            <a:r>
              <a:rPr lang="da-DK" sz="1400" dirty="0">
                <a:hlinkClick r:id="rId4"/>
              </a:rPr>
              <a:t>https://docs.python.org/3/tutorial/introduction.html#lists</a:t>
            </a:r>
            <a:endParaRPr lang="da-DK" sz="1400" dirty="0"/>
          </a:p>
          <a:p>
            <a:r>
              <a:rPr lang="da-DK" sz="1400" dirty="0" err="1"/>
              <a:t>Tuples</a:t>
            </a:r>
            <a:r>
              <a:rPr lang="da-DK" sz="1400" dirty="0"/>
              <a:t> (</a:t>
            </a:r>
            <a:r>
              <a:rPr lang="da-DK" sz="1400" dirty="0" err="1"/>
              <a:t>read</a:t>
            </a:r>
            <a:r>
              <a:rPr lang="da-DK" sz="1400" dirty="0"/>
              <a:t> </a:t>
            </a:r>
            <a:r>
              <a:rPr lang="da-DK" sz="1400" dirty="0" err="1"/>
              <a:t>only</a:t>
            </a:r>
            <a:r>
              <a:rPr lang="da-DK" sz="1400" dirty="0"/>
              <a:t>) </a:t>
            </a:r>
            <a:br>
              <a:rPr lang="da-DK" sz="1400" dirty="0"/>
            </a:br>
            <a:r>
              <a:rPr lang="da-DK" sz="1400" dirty="0">
                <a:hlinkClick r:id="rId5"/>
              </a:rPr>
              <a:t>https://docs.python.org/3/tutorial/datastructures.html#tuples-and-sequences</a:t>
            </a:r>
            <a:endParaRPr lang="da-DK" sz="1400" dirty="0"/>
          </a:p>
          <a:p>
            <a:r>
              <a:rPr lang="da-DK" sz="1400" dirty="0"/>
              <a:t>Sets (no </a:t>
            </a:r>
            <a:r>
              <a:rPr lang="da-DK" sz="1400" dirty="0" err="1"/>
              <a:t>duplicate</a:t>
            </a:r>
            <a:r>
              <a:rPr lang="da-DK" sz="1400" dirty="0"/>
              <a:t> elements) </a:t>
            </a:r>
            <a:br>
              <a:rPr lang="da-DK" sz="1400" dirty="0"/>
            </a:br>
            <a:r>
              <a:rPr lang="da-DK" sz="1400" dirty="0">
                <a:hlinkClick r:id="rId6"/>
              </a:rPr>
              <a:t>https://docs.python.org/3/tutorial/datastructures.html#sets</a:t>
            </a:r>
            <a:endParaRPr lang="da-DK" sz="1400" dirty="0"/>
          </a:p>
          <a:p>
            <a:r>
              <a:rPr lang="da-DK" sz="1400" dirty="0"/>
              <a:t>Dictionary (Key, </a:t>
            </a:r>
            <a:r>
              <a:rPr lang="da-DK" sz="1400" dirty="0" err="1"/>
              <a:t>value</a:t>
            </a:r>
            <a:r>
              <a:rPr lang="da-DK" sz="1400" dirty="0"/>
              <a:t>)</a:t>
            </a:r>
          </a:p>
          <a:p>
            <a:r>
              <a:rPr lang="da-DK" sz="1400" dirty="0">
                <a:hlinkClick r:id="rId7"/>
              </a:rPr>
              <a:t>https://docs.python.org/3/tutorial/datastructures.html#dictionaries</a:t>
            </a:r>
            <a:endParaRPr lang="da-DK" sz="1400" dirty="0"/>
          </a:p>
          <a:p>
            <a:endParaRPr lang="da-DK" sz="1400" dirty="0"/>
          </a:p>
        </p:txBody>
      </p:sp>
      <p:sp>
        <p:nvSpPr>
          <p:cNvPr id="3" name="Pladsholder til tekst 2"/>
          <p:cNvSpPr>
            <a:spLocks noGrp="1"/>
          </p:cNvSpPr>
          <p:nvPr>
            <p:ph type="body" sz="quarter" idx="10"/>
          </p:nvPr>
        </p:nvSpPr>
        <p:spPr/>
        <p:txBody>
          <a:bodyPr/>
          <a:lstStyle/>
          <a:p>
            <a:r>
              <a:rPr lang="da-DK" dirty="0"/>
              <a:t>Python - variabler</a:t>
            </a:r>
          </a:p>
        </p:txBody>
      </p:sp>
    </p:spTree>
    <p:extLst>
      <p:ext uri="{BB962C8B-B14F-4D97-AF65-F5344CB8AC3E}">
        <p14:creationId xmlns:p14="http://schemas.microsoft.com/office/powerpoint/2010/main" val="655032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C3F739-FCDA-423A-A8FB-1154093C64A1}"/>
              </a:ext>
            </a:extLst>
          </p:cNvPr>
          <p:cNvSpPr>
            <a:spLocks noGrp="1"/>
          </p:cNvSpPr>
          <p:nvPr>
            <p:ph type="body" sz="quarter" idx="12"/>
          </p:nvPr>
        </p:nvSpPr>
        <p:spPr>
          <a:xfrm>
            <a:off x="284522" y="1116698"/>
            <a:ext cx="8535950" cy="2846933"/>
          </a:xfrm>
        </p:spPr>
        <p:txBody>
          <a:bodyPr/>
          <a:lstStyle/>
          <a:p>
            <a:r>
              <a:rPr lang="da-DK" dirty="0"/>
              <a:t>I Python er der flere typer af tal, herunder heltal, flydende kommatal og komplekse tal.</a:t>
            </a:r>
          </a:p>
          <a:p>
            <a:endParaRPr lang="da-DK" dirty="0"/>
          </a:p>
          <a:p>
            <a:r>
              <a:rPr lang="en-US" dirty="0"/>
              <a:t>int1 = 10 </a:t>
            </a:r>
          </a:p>
          <a:p>
            <a:r>
              <a:rPr lang="en-US" dirty="0"/>
              <a:t>int2 = -5 </a:t>
            </a:r>
          </a:p>
          <a:p>
            <a:r>
              <a:rPr lang="en-US" dirty="0"/>
              <a:t>int3 = 0xFF #hexadecimal representation </a:t>
            </a:r>
          </a:p>
          <a:p>
            <a:r>
              <a:rPr lang="en-US" dirty="0"/>
              <a:t>int4 = 0b1010 #binary representation</a:t>
            </a:r>
            <a:endParaRPr lang="da-DK" dirty="0"/>
          </a:p>
        </p:txBody>
      </p:sp>
      <p:sp>
        <p:nvSpPr>
          <p:cNvPr id="3" name="Pladsholder til tekst 2">
            <a:extLst>
              <a:ext uri="{FF2B5EF4-FFF2-40B4-BE49-F238E27FC236}">
                <a16:creationId xmlns:a16="http://schemas.microsoft.com/office/drawing/2014/main" id="{706CF309-099B-445E-8B74-F1B750551924}"/>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4522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Placeholder 6"/>
          <p:cNvSpPr>
            <a:spLocks noGrp="1"/>
          </p:cNvSpPr>
          <p:nvPr>
            <p:ph type="body" sz="quarter" idx="12"/>
          </p:nvPr>
        </p:nvSpPr>
        <p:spPr bwMode="auto">
          <a:xfrm>
            <a:off x="285750" y="987574"/>
            <a:ext cx="8535987" cy="3757952"/>
          </a:xfrm>
          <a:extLs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800" b="1" dirty="0">
                <a:latin typeface="+mn-lt"/>
                <a:ea typeface="MS PGothic" panose="020B0600070205080204" pitchFamily="34" charset="-128"/>
              </a:rPr>
              <a:t>********	Dag 1 – slutter kl. 16</a:t>
            </a:r>
          </a:p>
          <a:p>
            <a:r>
              <a:rPr lang="da-DK" altLang="da-DK" sz="800" dirty="0">
                <a:latin typeface="+mn-lt"/>
                <a:ea typeface="MS PGothic" panose="020B0600070205080204" pitchFamily="34" charset="-128"/>
              </a:rPr>
              <a:t>Kl. 8.30 	Introduktion Teknologisk Institut TI, bordet rundt</a:t>
            </a:r>
          </a:p>
          <a:p>
            <a:r>
              <a:rPr lang="da-DK" altLang="da-DK" sz="800" dirty="0">
                <a:latin typeface="+mn-lt"/>
                <a:ea typeface="MS PGothic" panose="020B0600070205080204" pitchFamily="34" charset="-128"/>
              </a:rPr>
              <a:t>Kl. 9.00 	Raspberry Pi og installation (installation er udført)</a:t>
            </a:r>
          </a:p>
          <a:p>
            <a:r>
              <a:rPr lang="da-DK" altLang="da-DK" sz="800" dirty="0">
                <a:latin typeface="+mn-lt"/>
                <a:ea typeface="MS PGothic" panose="020B0600070205080204" pitchFamily="34" charset="-128"/>
              </a:rPr>
              <a:t>Kl. 10.00	Python, Pandas, </a:t>
            </a:r>
            <a:r>
              <a:rPr lang="da-DK" altLang="da-DK" sz="800" dirty="0" err="1">
                <a:latin typeface="+mn-lt"/>
                <a:ea typeface="MS PGothic" panose="020B0600070205080204" pitchFamily="34" charset="-128"/>
              </a:rPr>
              <a:t>Numpy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Tensorflow</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Keras</a:t>
            </a:r>
            <a:r>
              <a:rPr lang="da-DK" altLang="da-DK" sz="800" dirty="0">
                <a:latin typeface="+mn-lt"/>
                <a:ea typeface="MS PGothic" panose="020B0600070205080204" pitchFamily="34" charset="-128"/>
              </a:rPr>
              <a:t> og </a:t>
            </a:r>
            <a:r>
              <a:rPr lang="da-DK" altLang="da-DK" sz="800" dirty="0" err="1">
                <a:latin typeface="+mn-lt"/>
                <a:ea typeface="MS PGothic" panose="020B0600070205080204" pitchFamily="34" charset="-128"/>
              </a:rPr>
              <a:t>scikit-learn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10.15	Øvelser med Python</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Øvelser Pandas og </a:t>
            </a:r>
            <a:r>
              <a:rPr lang="da-DK" altLang="da-DK" sz="800" dirty="0" err="1">
                <a:latin typeface="+mn-lt"/>
                <a:ea typeface="MS PGothic" panose="020B0600070205080204" pitchFamily="34" charset="-128"/>
              </a:rPr>
              <a:t>Numpy</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Docker og installation på Raspberry Pi</a:t>
            </a:r>
          </a:p>
          <a:p>
            <a:r>
              <a:rPr lang="da-DK" altLang="da-DK" sz="800" dirty="0">
                <a:latin typeface="+mn-lt"/>
                <a:ea typeface="MS PGothic" panose="020B0600070205080204" pitchFamily="34" charset="-128"/>
              </a:rPr>
              <a:t>Kl. 14.30	Titanic</a:t>
            </a:r>
          </a:p>
          <a:p>
            <a:r>
              <a:rPr lang="da-DK" altLang="da-DK" sz="800" dirty="0">
                <a:latin typeface="+mn-lt"/>
                <a:ea typeface="MS PGothic" panose="020B0600070205080204" pitchFamily="34" charset="-128"/>
              </a:rPr>
              <a:t>Kl. 15.50	Hvorfor ML/AI – start</a:t>
            </a:r>
          </a:p>
          <a:p>
            <a:r>
              <a:rPr lang="da-DK" altLang="da-DK" sz="800" dirty="0">
                <a:latin typeface="+mn-lt"/>
                <a:ea typeface="MS PGothic" panose="020B0600070205080204" pitchFamily="34" charset="-128"/>
              </a:rPr>
              <a:t>Kl. 15.55 	</a:t>
            </a:r>
            <a:r>
              <a:rPr lang="da-DK" altLang="da-DK" sz="800" dirty="0">
                <a:solidFill>
                  <a:srgbClr val="FF0000"/>
                </a:solidFill>
                <a:latin typeface="+mn-lt"/>
                <a:ea typeface="MS PGothic" panose="020B0600070205080204" pitchFamily="34" charset="-128"/>
              </a:rPr>
              <a:t>Lille hjemmeopgave til i morgen – opret login på </a:t>
            </a:r>
            <a:r>
              <a:rPr lang="da-DK" altLang="da-DK" sz="800" dirty="0">
                <a:solidFill>
                  <a:srgbClr val="FF0000"/>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https://colab.research.google.com/</a:t>
            </a:r>
            <a:r>
              <a:rPr lang="da-DK" altLang="da-DK" sz="800" dirty="0">
                <a:solidFill>
                  <a:srgbClr val="FF0000"/>
                </a:solidFill>
                <a:latin typeface="+mn-lt"/>
                <a:ea typeface="MS PGothic" panose="020B0600070205080204" pitchFamily="34" charset="-128"/>
              </a:rPr>
              <a:t> og send gerne en mail til lxh@teknologisk.dk</a:t>
            </a:r>
          </a:p>
          <a:p>
            <a:r>
              <a:rPr lang="da-DK" altLang="da-DK" sz="800" b="1" dirty="0">
                <a:latin typeface="+mn-lt"/>
                <a:ea typeface="MS PGothic" panose="020B0600070205080204" pitchFamily="34" charset="-128"/>
              </a:rPr>
              <a:t>********	Dag 2 – slutter kl. 16</a:t>
            </a:r>
          </a:p>
          <a:p>
            <a:r>
              <a:rPr lang="da-DK" altLang="da-DK" sz="800" dirty="0">
                <a:latin typeface="+mn-lt"/>
                <a:ea typeface="MS PGothic" panose="020B0600070205080204" pitchFamily="34" charset="-128"/>
              </a:rPr>
              <a:t>Kl. 8.30 	Hvorfor ML/AI - slut</a:t>
            </a:r>
          </a:p>
          <a:p>
            <a:r>
              <a:rPr lang="da-DK" altLang="da-DK" sz="800" dirty="0">
                <a:latin typeface="+mn-lt"/>
                <a:ea typeface="MS PGothic" panose="020B0600070205080204" pitchFamily="34" charset="-128"/>
              </a:rPr>
              <a:t>Kl. 8.45	ML - befolkningstal i Danmark i år 2200</a:t>
            </a:r>
          </a:p>
          <a:p>
            <a:r>
              <a:rPr lang="da-DK" altLang="da-DK" sz="800" dirty="0">
                <a:latin typeface="+mn-lt"/>
                <a:ea typeface="MS PGothic" panose="020B0600070205080204" pitchFamily="34" charset="-128"/>
              </a:rPr>
              <a:t>Kl. 9.30	Cases på ML og AI – Kommunens skraldeordning – hvad skal vi datalogge</a:t>
            </a:r>
          </a:p>
          <a:p>
            <a:r>
              <a:rPr lang="da-DK" altLang="da-DK" sz="800" dirty="0">
                <a:latin typeface="+mn-lt"/>
                <a:ea typeface="MS PGothic" panose="020B0600070205080204" pitchFamily="34" charset="-128"/>
              </a:rPr>
              <a:t>Kl. 9.45	Introduktion på </a:t>
            </a:r>
            <a:r>
              <a:rPr lang="da-DK" altLang="da-DK" sz="800" dirty="0">
                <a:latin typeface="+mn-lt"/>
                <a:ea typeface="MS PGothic" panose="020B0600070205080204" pitchFamily="34" charset="-128"/>
                <a:hlinkClick r:id="rId3"/>
              </a:rPr>
              <a:t>www.kaggle.com</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10.00 	Case Miles per Gallon - simple ML</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Case </a:t>
            </a:r>
            <a:r>
              <a:rPr lang="da-DK" altLang="da-DK" sz="800" dirty="0" err="1">
                <a:latin typeface="+mn-lt"/>
                <a:ea typeface="MS PGothic" panose="020B0600070205080204" pitchFamily="34" charset="-128"/>
              </a:rPr>
              <a:t>Pima</a:t>
            </a:r>
            <a:r>
              <a:rPr lang="da-DK" altLang="da-DK" sz="800" dirty="0">
                <a:latin typeface="+mn-lt"/>
                <a:ea typeface="MS PGothic" panose="020B0600070205080204" pitchFamily="34" charset="-128"/>
              </a:rPr>
              <a:t> Indians Diabetes - </a:t>
            </a:r>
            <a:r>
              <a:rPr lang="da-DK" sz="800" i="0" dirty="0">
                <a:effectLst/>
                <a:latin typeface="+mn-lt"/>
              </a:rPr>
              <a:t>neurale netværk</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Introduktion på </a:t>
            </a:r>
            <a:r>
              <a:rPr lang="da-DK" altLang="da-DK" sz="800" dirty="0">
                <a:latin typeface="+mn-lt"/>
                <a:ea typeface="MS PGothic" panose="020B0600070205080204" pitchFamily="34" charset="-128"/>
                <a:hlinkClick r:id="rId2"/>
              </a:rPr>
              <a:t>https://colab.research.google.com</a:t>
            </a:r>
            <a:r>
              <a:rPr lang="da-DK" altLang="da-DK" sz="800" dirty="0">
                <a:latin typeface="+mn-lt"/>
                <a:ea typeface="MS PGothic" panose="020B0600070205080204" pitchFamily="34" charset="-128"/>
              </a:rPr>
              <a:t> / og evt. oprettelse af konto</a:t>
            </a:r>
          </a:p>
          <a:p>
            <a:r>
              <a:rPr lang="da-DK" altLang="da-DK" sz="800" dirty="0">
                <a:latin typeface="+mn-lt"/>
                <a:ea typeface="MS PGothic" panose="020B0600070205080204" pitchFamily="34" charset="-128"/>
              </a:rPr>
              <a:t>Kl. 14.30 	</a:t>
            </a:r>
            <a:r>
              <a:rPr lang="en-US" sz="800" i="0" dirty="0">
                <a:effectLst/>
                <a:latin typeface="+mn-lt"/>
              </a:rPr>
              <a:t>Python Tutorial With Google </a:t>
            </a:r>
            <a:r>
              <a:rPr lang="en-US" sz="800" i="0" dirty="0" err="1">
                <a:effectLst/>
                <a:latin typeface="+mn-lt"/>
              </a:rPr>
              <a:t>Colab</a:t>
            </a:r>
            <a:r>
              <a:rPr lang="da-DK" altLang="da-DK" sz="800" dirty="0">
                <a:latin typeface="+mn-lt"/>
                <a:ea typeface="MS PGothic" panose="020B0600070205080204" pitchFamily="34" charset="-128"/>
              </a:rPr>
              <a:t>	</a:t>
            </a:r>
          </a:p>
          <a:p>
            <a:r>
              <a:rPr lang="da-DK" altLang="da-DK" sz="800" dirty="0">
                <a:latin typeface="+mn-lt"/>
                <a:ea typeface="MS PGothic" panose="020B0600070205080204" pitchFamily="34" charset="-128"/>
              </a:rPr>
              <a:t>Kl. 15.30 	Object </a:t>
            </a:r>
            <a:r>
              <a:rPr lang="da-DK" altLang="da-DK" sz="800" dirty="0" err="1">
                <a:latin typeface="+mn-lt"/>
                <a:ea typeface="MS PGothic" panose="020B0600070205080204" pitchFamily="34" charset="-128"/>
              </a:rPr>
              <a:t>detection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15.45 	</a:t>
            </a:r>
            <a:r>
              <a:rPr lang="en-US" sz="800" i="0" dirty="0">
                <a:effectLst/>
                <a:latin typeface="+mn-lt"/>
              </a:rPr>
              <a:t>Transfer learning with TensorFlow Hub</a:t>
            </a:r>
            <a:endParaRPr lang="da-DK" altLang="da-DK" sz="800" dirty="0">
              <a:latin typeface="+mn-lt"/>
              <a:ea typeface="MS PGothic" panose="020B0600070205080204" pitchFamily="34" charset="-128"/>
            </a:endParaRPr>
          </a:p>
        </p:txBody>
      </p:sp>
      <p:sp>
        <p:nvSpPr>
          <p:cNvPr id="15362" name="Text Placeholder 5"/>
          <p:cNvSpPr>
            <a:spLocks noGrp="1"/>
          </p:cNvSpPr>
          <p:nvPr>
            <p:ph type="body" sz="quarter" idx="10"/>
          </p:nvPr>
        </p:nvSpPr>
        <p:spPr bwMode="auto">
          <a:xfrm>
            <a:off x="285750" y="204788"/>
            <a:ext cx="6191250" cy="917575"/>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Kursusprogram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FD2820F-B3E6-4D0E-A768-37CF06C6F961}"/>
              </a:ext>
            </a:extLst>
          </p:cNvPr>
          <p:cNvSpPr>
            <a:spLocks noGrp="1"/>
          </p:cNvSpPr>
          <p:nvPr>
            <p:ph type="body" sz="quarter" idx="12"/>
          </p:nvPr>
        </p:nvSpPr>
        <p:spPr>
          <a:xfrm>
            <a:off x="284522" y="1116698"/>
            <a:ext cx="8535950" cy="2539157"/>
          </a:xfrm>
        </p:spPr>
        <p:txBody>
          <a:bodyPr/>
          <a:lstStyle/>
          <a:p>
            <a:r>
              <a:rPr lang="da-DK" dirty="0"/>
              <a:t>float1 = 3.14 </a:t>
            </a:r>
          </a:p>
          <a:p>
            <a:r>
              <a:rPr lang="da-DK" dirty="0"/>
              <a:t>float2 = -0.5 </a:t>
            </a:r>
          </a:p>
          <a:p>
            <a:r>
              <a:rPr lang="da-DK" dirty="0"/>
              <a:t>float3 = </a:t>
            </a:r>
            <a:r>
              <a:rPr lang="da-DK" dirty="0" err="1"/>
              <a:t>float</a:t>
            </a:r>
            <a:r>
              <a:rPr lang="da-DK" dirty="0"/>
              <a:t>(5)</a:t>
            </a:r>
          </a:p>
          <a:p>
            <a:endParaRPr lang="da-DK" dirty="0"/>
          </a:p>
          <a:p>
            <a:r>
              <a:rPr lang="da-DK" dirty="0"/>
              <a:t>complex1 = 3 + 4j </a:t>
            </a:r>
          </a:p>
          <a:p>
            <a:r>
              <a:rPr lang="da-DK" dirty="0"/>
              <a:t>complex2 = </a:t>
            </a:r>
            <a:r>
              <a:rPr lang="da-DK" dirty="0" err="1"/>
              <a:t>complex</a:t>
            </a:r>
            <a:r>
              <a:rPr lang="da-DK" dirty="0"/>
              <a:t>(2, -3)</a:t>
            </a:r>
          </a:p>
        </p:txBody>
      </p:sp>
      <p:sp>
        <p:nvSpPr>
          <p:cNvPr id="3" name="Pladsholder til tekst 2">
            <a:extLst>
              <a:ext uri="{FF2B5EF4-FFF2-40B4-BE49-F238E27FC236}">
                <a16:creationId xmlns:a16="http://schemas.microsoft.com/office/drawing/2014/main" id="{FBFD3C5A-AA61-4D95-8046-19942383A86F}"/>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608465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653C72-C270-4EAD-B174-781ACBE31595}"/>
              </a:ext>
            </a:extLst>
          </p:cNvPr>
          <p:cNvSpPr>
            <a:spLocks noGrp="1"/>
          </p:cNvSpPr>
          <p:nvPr>
            <p:ph type="body" sz="quarter" idx="12"/>
          </p:nvPr>
        </p:nvSpPr>
        <p:spPr>
          <a:xfrm>
            <a:off x="284522" y="1116699"/>
            <a:ext cx="8535950" cy="2477601"/>
          </a:xfrm>
        </p:spPr>
        <p:txBody>
          <a:bodyPr/>
          <a:lstStyle/>
          <a:p>
            <a:r>
              <a:rPr lang="da-DK" dirty="0"/>
              <a:t>En </a:t>
            </a:r>
            <a:r>
              <a:rPr lang="da-DK" dirty="0" err="1"/>
              <a:t>string</a:t>
            </a:r>
            <a:r>
              <a:rPr lang="da-DK" dirty="0"/>
              <a:t> er en sekvens af tegn, omgivet af enkelte eller dobbelte anførselstegn</a:t>
            </a:r>
          </a:p>
          <a:p>
            <a:endParaRPr lang="da-DK" dirty="0"/>
          </a:p>
          <a:p>
            <a:r>
              <a:rPr lang="da-DK" dirty="0"/>
              <a:t>string1 = "hej verden1"</a:t>
            </a:r>
          </a:p>
          <a:p>
            <a:r>
              <a:rPr lang="da-DK" dirty="0"/>
              <a:t>string2 = 'hej verden2 med AI'</a:t>
            </a:r>
          </a:p>
          <a:p>
            <a:endParaRPr lang="da-DK" dirty="0"/>
          </a:p>
        </p:txBody>
      </p:sp>
      <p:sp>
        <p:nvSpPr>
          <p:cNvPr id="3" name="Pladsholder til tekst 2">
            <a:extLst>
              <a:ext uri="{FF2B5EF4-FFF2-40B4-BE49-F238E27FC236}">
                <a16:creationId xmlns:a16="http://schemas.microsoft.com/office/drawing/2014/main" id="{4C9B542D-5FAB-46FF-9FD9-954B74423FB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140570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A24AB9-1059-4D7B-9B1E-77C3ADC1665D}"/>
              </a:ext>
            </a:extLst>
          </p:cNvPr>
          <p:cNvSpPr>
            <a:spLocks noGrp="1"/>
          </p:cNvSpPr>
          <p:nvPr>
            <p:ph type="body" sz="quarter" idx="12"/>
          </p:nvPr>
        </p:nvSpPr>
        <p:spPr>
          <a:xfrm>
            <a:off x="284522" y="1116698"/>
            <a:ext cx="8535950" cy="4262705"/>
          </a:xfrm>
        </p:spPr>
        <p:txBody>
          <a:bodyPr/>
          <a:lstStyle/>
          <a:p>
            <a:r>
              <a:rPr lang="da-DK" dirty="0"/>
              <a:t>En liste er en samling af elementer, som er ordnet og kan ændres. Lister skrives med kvadratiske </a:t>
            </a:r>
            <a:r>
              <a:rPr lang="da-DK" dirty="0" err="1"/>
              <a:t>paranteser</a:t>
            </a:r>
            <a:r>
              <a:rPr lang="da-DK" dirty="0"/>
              <a:t> [] og elementerne er adskilt af kommaer. </a:t>
            </a:r>
          </a:p>
          <a:p>
            <a:endParaRPr lang="da-DK" dirty="0"/>
          </a:p>
          <a:p>
            <a:r>
              <a:rPr lang="da-DK" dirty="0"/>
              <a:t>liste1 = [1, 2, 3, 4, 5]</a:t>
            </a:r>
          </a:p>
          <a:p>
            <a:r>
              <a:rPr lang="da-DK" dirty="0"/>
              <a:t>liste2 = ['a', 'b', 'c', 'd’]</a:t>
            </a:r>
          </a:p>
          <a:p>
            <a:r>
              <a:rPr lang="da-DK" dirty="0"/>
              <a:t>liste1 = [1, 2, 3, 4, "5"]</a:t>
            </a:r>
          </a:p>
          <a:p>
            <a:r>
              <a:rPr lang="da-DK" dirty="0"/>
              <a:t>print(liste1)</a:t>
            </a:r>
          </a:p>
          <a:p>
            <a:endParaRPr lang="da-DK" dirty="0"/>
          </a:p>
          <a:p>
            <a:r>
              <a:rPr lang="da-DK" dirty="0"/>
              <a:t>for a in liste1:</a:t>
            </a:r>
          </a:p>
          <a:p>
            <a:r>
              <a:rPr lang="da-DK" dirty="0"/>
              <a:t>    print(type(a))</a:t>
            </a:r>
          </a:p>
        </p:txBody>
      </p:sp>
      <p:sp>
        <p:nvSpPr>
          <p:cNvPr id="3" name="Pladsholder til tekst 2">
            <a:extLst>
              <a:ext uri="{FF2B5EF4-FFF2-40B4-BE49-F238E27FC236}">
                <a16:creationId xmlns:a16="http://schemas.microsoft.com/office/drawing/2014/main" id="{54092553-2BB4-4D62-8379-F03316E6A76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29270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27630D9-DE2D-4870-BBF2-A010B1977115}"/>
              </a:ext>
            </a:extLst>
          </p:cNvPr>
          <p:cNvSpPr>
            <a:spLocks noGrp="1"/>
          </p:cNvSpPr>
          <p:nvPr>
            <p:ph type="body" sz="quarter" idx="12"/>
          </p:nvPr>
        </p:nvSpPr>
        <p:spPr>
          <a:xfrm>
            <a:off x="284522" y="1116698"/>
            <a:ext cx="8535950" cy="2785378"/>
          </a:xfrm>
        </p:spPr>
        <p:txBody>
          <a:bodyPr/>
          <a:lstStyle/>
          <a:p>
            <a:r>
              <a:rPr lang="da-DK" dirty="0"/>
              <a:t>En </a:t>
            </a:r>
            <a:r>
              <a:rPr lang="da-DK" dirty="0" err="1"/>
              <a:t>tuple</a:t>
            </a:r>
            <a:r>
              <a:rPr lang="da-DK" dirty="0"/>
              <a:t> er en samling af elementer, som er ordnet og ikke kan ændres. </a:t>
            </a:r>
            <a:r>
              <a:rPr lang="da-DK" dirty="0" err="1"/>
              <a:t>Tupler</a:t>
            </a:r>
            <a:r>
              <a:rPr lang="da-DK" dirty="0"/>
              <a:t> skrives med runde </a:t>
            </a:r>
            <a:r>
              <a:rPr lang="da-DK" dirty="0" err="1"/>
              <a:t>paranteser</a:t>
            </a:r>
            <a:r>
              <a:rPr lang="da-DK" dirty="0"/>
              <a:t> () og elementerne er adskilt af kommaer. </a:t>
            </a:r>
          </a:p>
          <a:p>
            <a:endParaRPr lang="da-DK" dirty="0"/>
          </a:p>
          <a:p>
            <a:r>
              <a:rPr lang="en-US" dirty="0"/>
              <a:t>tuple1 = (1, 2, 3, 4, 5)</a:t>
            </a:r>
          </a:p>
          <a:p>
            <a:r>
              <a:rPr lang="en-US" dirty="0"/>
              <a:t>tuple2 = ('a', 'b', 'c', 'd')</a:t>
            </a:r>
          </a:p>
          <a:p>
            <a:endParaRPr lang="da-DK" dirty="0"/>
          </a:p>
        </p:txBody>
      </p:sp>
      <p:sp>
        <p:nvSpPr>
          <p:cNvPr id="3" name="Pladsholder til tekst 2">
            <a:extLst>
              <a:ext uri="{FF2B5EF4-FFF2-40B4-BE49-F238E27FC236}">
                <a16:creationId xmlns:a16="http://schemas.microsoft.com/office/drawing/2014/main" id="{35459066-70C7-4085-ACF3-2C9994D19EE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417573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C62B3B-91F2-42C8-9391-7191E44B46DC}"/>
              </a:ext>
            </a:extLst>
          </p:cNvPr>
          <p:cNvSpPr>
            <a:spLocks noGrp="1"/>
          </p:cNvSpPr>
          <p:nvPr>
            <p:ph type="body" sz="quarter" idx="12"/>
          </p:nvPr>
        </p:nvSpPr>
        <p:spPr>
          <a:xfrm>
            <a:off x="284522" y="1116698"/>
            <a:ext cx="8535950" cy="2416046"/>
          </a:xfrm>
        </p:spPr>
        <p:txBody>
          <a:bodyPr/>
          <a:lstStyle/>
          <a:p>
            <a:r>
              <a:rPr lang="da-DK" dirty="0"/>
              <a:t>”Set” er en samling af elementer, som er ikke ordnet og ikke kan ændres. Sets skrives med krøllede </a:t>
            </a:r>
            <a:r>
              <a:rPr lang="da-DK" dirty="0" err="1"/>
              <a:t>paranteser</a:t>
            </a:r>
            <a:r>
              <a:rPr lang="da-DK" dirty="0"/>
              <a:t> {} og elementerne er adskilt af kommaer.</a:t>
            </a:r>
          </a:p>
          <a:p>
            <a:endParaRPr lang="da-DK" dirty="0"/>
          </a:p>
          <a:p>
            <a:r>
              <a:rPr lang="da-DK" dirty="0"/>
              <a:t>set1 = {1, 2, 3, 4, 5} </a:t>
            </a:r>
          </a:p>
          <a:p>
            <a:r>
              <a:rPr lang="da-DK" dirty="0"/>
              <a:t>set2 = {'a', 'b', 'c', 'd'}</a:t>
            </a:r>
          </a:p>
        </p:txBody>
      </p:sp>
      <p:sp>
        <p:nvSpPr>
          <p:cNvPr id="3" name="Pladsholder til tekst 2">
            <a:extLst>
              <a:ext uri="{FF2B5EF4-FFF2-40B4-BE49-F238E27FC236}">
                <a16:creationId xmlns:a16="http://schemas.microsoft.com/office/drawing/2014/main" id="{5E2E9032-F5E3-473B-B6D2-D30F4657CE6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392380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363385B-7F22-4722-ADF6-A45DDE57CA2C}"/>
              </a:ext>
            </a:extLst>
          </p:cNvPr>
          <p:cNvSpPr>
            <a:spLocks noGrp="1"/>
          </p:cNvSpPr>
          <p:nvPr>
            <p:ph type="body" sz="quarter" idx="12"/>
          </p:nvPr>
        </p:nvSpPr>
        <p:spPr>
          <a:xfrm>
            <a:off x="284522" y="1116698"/>
            <a:ext cx="8535950" cy="2785378"/>
          </a:xfrm>
        </p:spPr>
        <p:txBody>
          <a:bodyPr/>
          <a:lstStyle/>
          <a:p>
            <a:r>
              <a:rPr lang="da-DK" dirty="0"/>
              <a:t>En </a:t>
            </a:r>
            <a:r>
              <a:rPr lang="da-DK" dirty="0" err="1"/>
              <a:t>dictionary</a:t>
            </a:r>
            <a:r>
              <a:rPr lang="da-DK" dirty="0"/>
              <a:t> er en samling af nøgle-værdi par, som er ikke ordnet og kan ændres. </a:t>
            </a:r>
            <a:r>
              <a:rPr lang="da-DK" dirty="0" err="1"/>
              <a:t>Dictionaries</a:t>
            </a:r>
            <a:r>
              <a:rPr lang="da-DK" dirty="0"/>
              <a:t> skrives med krøllede </a:t>
            </a:r>
            <a:r>
              <a:rPr lang="da-DK" dirty="0" err="1"/>
              <a:t>paranteser</a:t>
            </a:r>
            <a:r>
              <a:rPr lang="da-DK" dirty="0"/>
              <a:t> {} og er sammensat af nøgler og værdier adskilt af kolon.</a:t>
            </a:r>
          </a:p>
          <a:p>
            <a:endParaRPr lang="da-DK" dirty="0"/>
          </a:p>
          <a:p>
            <a:r>
              <a:rPr lang="en-US" dirty="0"/>
              <a:t>dict1 = {"</a:t>
            </a:r>
            <a:r>
              <a:rPr lang="en-US" dirty="0" err="1"/>
              <a:t>navn</a:t>
            </a:r>
            <a:r>
              <a:rPr lang="en-US" dirty="0"/>
              <a:t>": "John", "alder": 30}</a:t>
            </a:r>
          </a:p>
          <a:p>
            <a:r>
              <a:rPr lang="en-US" dirty="0"/>
              <a:t>dict2 = {1: "one", 2: "two", 3: "three"}</a:t>
            </a:r>
          </a:p>
          <a:p>
            <a:endParaRPr lang="da-DK" dirty="0"/>
          </a:p>
        </p:txBody>
      </p:sp>
      <p:sp>
        <p:nvSpPr>
          <p:cNvPr id="3" name="Pladsholder til tekst 2">
            <a:extLst>
              <a:ext uri="{FF2B5EF4-FFF2-40B4-BE49-F238E27FC236}">
                <a16:creationId xmlns:a16="http://schemas.microsoft.com/office/drawing/2014/main" id="{7DF0C37E-A3DE-47D6-80F2-BA11F40E223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02769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61084"/>
          </a:xfrm>
        </p:spPr>
        <p:txBody>
          <a:bodyPr/>
          <a:lstStyle/>
          <a:p>
            <a:r>
              <a:rPr lang="da-DK" sz="1400" dirty="0"/>
              <a:t>print ('*************')</a:t>
            </a:r>
          </a:p>
          <a:p>
            <a:r>
              <a:rPr lang="da-DK" sz="1400" dirty="0"/>
              <a:t>a = 10</a:t>
            </a:r>
          </a:p>
          <a:p>
            <a:r>
              <a:rPr lang="da-DK" sz="1400" dirty="0"/>
              <a:t>print (a)</a:t>
            </a:r>
          </a:p>
          <a:p>
            <a:r>
              <a:rPr lang="da-DK" sz="1400" dirty="0"/>
              <a:t>print (id(a))</a:t>
            </a:r>
          </a:p>
          <a:p>
            <a:r>
              <a:rPr lang="da-DK" sz="1400" dirty="0"/>
              <a:t>b = a</a:t>
            </a:r>
          </a:p>
          <a:p>
            <a:r>
              <a:rPr lang="da-DK" sz="1400" dirty="0"/>
              <a:t>print (b)</a:t>
            </a:r>
          </a:p>
          <a:p>
            <a:r>
              <a:rPr lang="da-DK" sz="1400" dirty="0"/>
              <a:t>print (id(b))</a:t>
            </a:r>
          </a:p>
          <a:p>
            <a:r>
              <a:rPr lang="da-DK" sz="1400" dirty="0"/>
              <a:t>b = 11</a:t>
            </a:r>
          </a:p>
          <a:p>
            <a:r>
              <a:rPr lang="da-DK" sz="1400" dirty="0"/>
              <a:t>a = 11 #Sæt herefter til 12</a:t>
            </a:r>
          </a:p>
          <a:p>
            <a:r>
              <a:rPr lang="da-DK" sz="1400" dirty="0"/>
              <a:t>print (a)</a:t>
            </a:r>
          </a:p>
          <a:p>
            <a:r>
              <a:rPr lang="da-DK" sz="1400" dirty="0"/>
              <a:t>print (id(a))</a:t>
            </a:r>
          </a:p>
          <a:p>
            <a:r>
              <a:rPr lang="da-DK" sz="1400" dirty="0"/>
              <a:t>print (b)</a:t>
            </a:r>
          </a:p>
          <a:p>
            <a:r>
              <a:rPr lang="da-DK" sz="1400" dirty="0"/>
              <a:t>print (id(b))</a:t>
            </a:r>
          </a:p>
          <a:p>
            <a:r>
              <a:rPr lang="da-DK" sz="1400" dirty="0"/>
              <a:t>print ('*************')</a:t>
            </a:r>
          </a:p>
        </p:txBody>
      </p:sp>
      <p:sp>
        <p:nvSpPr>
          <p:cNvPr id="3" name="Pladsholder til tekst 2"/>
          <p:cNvSpPr>
            <a:spLocks noGrp="1"/>
          </p:cNvSpPr>
          <p:nvPr>
            <p:ph type="body" sz="quarter" idx="10"/>
          </p:nvPr>
        </p:nvSpPr>
        <p:spPr/>
        <p:txBody>
          <a:bodyPr/>
          <a:lstStyle/>
          <a:p>
            <a:r>
              <a:rPr lang="da-DK" dirty="0"/>
              <a:t>Øvelse – hukommelse og variabler</a:t>
            </a:r>
          </a:p>
        </p:txBody>
      </p:sp>
    </p:spTree>
    <p:extLst>
      <p:ext uri="{BB962C8B-B14F-4D97-AF65-F5344CB8AC3E}">
        <p14:creationId xmlns:p14="http://schemas.microsoft.com/office/powerpoint/2010/main" val="4127143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85597"/>
          </a:xfrm>
        </p:spPr>
        <p:txBody>
          <a:bodyPr/>
          <a:lstStyle/>
          <a:p>
            <a:r>
              <a:rPr lang="da-DK" sz="1600" dirty="0"/>
              <a:t>a = 1</a:t>
            </a:r>
          </a:p>
          <a:p>
            <a:r>
              <a:rPr lang="da-DK" sz="1600" dirty="0"/>
              <a:t>print (id(a))</a:t>
            </a:r>
          </a:p>
          <a:p>
            <a:r>
              <a:rPr lang="da-DK" sz="1600" dirty="0"/>
              <a:t>a += 2</a:t>
            </a:r>
          </a:p>
          <a:p>
            <a:r>
              <a:rPr lang="da-DK" sz="1600" dirty="0"/>
              <a:t>print (id(a))</a:t>
            </a:r>
          </a:p>
          <a:p>
            <a:r>
              <a:rPr lang="da-DK" sz="1600" dirty="0"/>
              <a:t>b = </a:t>
            </a:r>
            <a:r>
              <a:rPr lang="da-DK" sz="1600" dirty="0" err="1"/>
              <a:t>int</a:t>
            </a:r>
            <a:r>
              <a:rPr lang="da-DK" sz="1600" dirty="0"/>
              <a:t>(a)</a:t>
            </a:r>
          </a:p>
          <a:p>
            <a:r>
              <a:rPr lang="da-DK" sz="1600" dirty="0"/>
              <a:t>print (a)</a:t>
            </a:r>
          </a:p>
          <a:p>
            <a:r>
              <a:rPr lang="da-DK" sz="1600" dirty="0"/>
              <a:t>print (b)</a:t>
            </a:r>
          </a:p>
          <a:p>
            <a:r>
              <a:rPr lang="da-DK" sz="1600" dirty="0"/>
              <a:t>print (id(a))</a:t>
            </a:r>
          </a:p>
          <a:p>
            <a:r>
              <a:rPr lang="da-DK" sz="1600" dirty="0"/>
              <a:t>c = "2"</a:t>
            </a:r>
          </a:p>
          <a:p>
            <a:r>
              <a:rPr lang="da-DK" sz="1600" dirty="0"/>
              <a:t>print (</a:t>
            </a:r>
            <a:r>
              <a:rPr lang="da-DK" sz="1600" dirty="0" err="1"/>
              <a:t>int</a:t>
            </a:r>
            <a:r>
              <a:rPr lang="da-DK" sz="1600" dirty="0"/>
              <a:t>(c) + a)</a:t>
            </a:r>
          </a:p>
          <a:p>
            <a:r>
              <a:rPr lang="da-DK" sz="1600" dirty="0"/>
              <a:t>print (c + </a:t>
            </a:r>
            <a:r>
              <a:rPr lang="da-DK" sz="1600" dirty="0" err="1"/>
              <a:t>str</a:t>
            </a:r>
            <a:r>
              <a:rPr lang="da-DK" sz="1600" dirty="0"/>
              <a:t>(a))</a:t>
            </a:r>
          </a:p>
        </p:txBody>
      </p:sp>
      <p:sp>
        <p:nvSpPr>
          <p:cNvPr id="3" name="Pladsholder til tekst 2"/>
          <p:cNvSpPr>
            <a:spLocks noGrp="1"/>
          </p:cNvSpPr>
          <p:nvPr>
            <p:ph type="body" sz="quarter" idx="10"/>
          </p:nvPr>
        </p:nvSpPr>
        <p:spPr/>
        <p:txBody>
          <a:bodyPr/>
          <a:lstStyle/>
          <a:p>
            <a:r>
              <a:rPr lang="da-DK" dirty="0"/>
              <a:t>Hvad sker der her?</a:t>
            </a:r>
          </a:p>
        </p:txBody>
      </p:sp>
    </p:spTree>
    <p:extLst>
      <p:ext uri="{BB962C8B-B14F-4D97-AF65-F5344CB8AC3E}">
        <p14:creationId xmlns:p14="http://schemas.microsoft.com/office/powerpoint/2010/main" val="401112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656112"/>
          </a:xfrm>
        </p:spPr>
        <p:txBody>
          <a:bodyPr/>
          <a:lstStyle/>
          <a:p>
            <a:r>
              <a:rPr lang="fr-FR" sz="1800" dirty="0"/>
              <a:t>list1 = ['t1', 't2', 1000, 2000];</a:t>
            </a:r>
          </a:p>
          <a:p>
            <a:r>
              <a:rPr lang="fr-FR" sz="1800" dirty="0"/>
              <a:t>print (list1[0])</a:t>
            </a:r>
          </a:p>
          <a:p>
            <a:r>
              <a:rPr lang="fr-FR" sz="1800" dirty="0"/>
              <a:t>print (list1)</a:t>
            </a:r>
          </a:p>
          <a:p>
            <a:r>
              <a:rPr lang="fr-FR" sz="1800" dirty="0"/>
              <a:t>print (list1[0] + list1[1])</a:t>
            </a:r>
          </a:p>
          <a:p>
            <a:r>
              <a:rPr lang="fr-FR" sz="1800" dirty="0"/>
              <a:t>print (list1[2] + list1[3])</a:t>
            </a:r>
          </a:p>
          <a:p>
            <a:r>
              <a:rPr lang="fr-FR" sz="1800" dirty="0"/>
              <a:t>print (type(list1[0]))</a:t>
            </a:r>
          </a:p>
          <a:p>
            <a:r>
              <a:rPr lang="fr-FR" sz="1800" dirty="0"/>
              <a:t>print (type(list1[3]))</a:t>
            </a:r>
            <a:endParaRPr lang="da-DK" sz="18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843421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862596"/>
          </a:xfrm>
        </p:spPr>
        <p:txBody>
          <a:bodyPr/>
          <a:lstStyle/>
          <a:p>
            <a:r>
              <a:rPr lang="fr-FR" sz="1000" dirty="0"/>
              <a:t>list1 = ['t1', 't2', 1000, 2000];</a:t>
            </a:r>
          </a:p>
          <a:p>
            <a:endParaRPr lang="fr-FR" sz="1000" dirty="0"/>
          </a:p>
          <a:p>
            <a:r>
              <a:rPr lang="fr-FR" sz="1000" dirty="0"/>
              <a:t>print (list1[0])</a:t>
            </a:r>
          </a:p>
          <a:p>
            <a:r>
              <a:rPr lang="fr-FR" sz="1000" dirty="0"/>
              <a:t>print (list1)</a:t>
            </a:r>
          </a:p>
          <a:p>
            <a:endParaRPr lang="fr-FR" sz="1000" dirty="0"/>
          </a:p>
          <a:p>
            <a:r>
              <a:rPr lang="fr-FR" sz="1000" dirty="0"/>
              <a:t>print (list1[0] + list1[1])</a:t>
            </a:r>
          </a:p>
          <a:p>
            <a:r>
              <a:rPr lang="fr-FR" sz="1000" dirty="0"/>
              <a:t>print (list1[2] + list1[3])</a:t>
            </a:r>
          </a:p>
          <a:p>
            <a:r>
              <a:rPr lang="fr-FR" sz="1000" dirty="0"/>
              <a:t>print (type(list1[0]))</a:t>
            </a:r>
          </a:p>
          <a:p>
            <a:r>
              <a:rPr lang="fr-FR" sz="1000" dirty="0"/>
              <a:t>print (type(list1[3]))</a:t>
            </a:r>
          </a:p>
          <a:p>
            <a:endParaRPr lang="fr-FR" sz="1000" dirty="0"/>
          </a:p>
          <a:p>
            <a:r>
              <a:rPr lang="fr-FR" sz="1000" dirty="0"/>
              <a:t>list1[0] = 't10'</a:t>
            </a:r>
          </a:p>
          <a:p>
            <a:r>
              <a:rPr lang="fr-FR" sz="1000" dirty="0"/>
              <a:t>print (list1[0])</a:t>
            </a:r>
          </a:p>
          <a:p>
            <a:endParaRPr lang="fr-FR" sz="1000" dirty="0"/>
          </a:p>
          <a:p>
            <a:r>
              <a:rPr lang="fr-FR" sz="1000" dirty="0"/>
              <a:t>tup1 = ('t1', 't2', 1000, 2000);</a:t>
            </a:r>
          </a:p>
          <a:p>
            <a:r>
              <a:rPr lang="fr-FR" sz="1000" dirty="0"/>
              <a:t>print (tup1[0])</a:t>
            </a:r>
          </a:p>
          <a:p>
            <a:r>
              <a:rPr lang="fr-FR" sz="1000" dirty="0"/>
              <a:t>print (tup1)</a:t>
            </a:r>
          </a:p>
          <a:p>
            <a:endParaRPr lang="fr-FR" sz="1000" dirty="0"/>
          </a:p>
          <a:p>
            <a:r>
              <a:rPr lang="fr-FR" sz="1000" dirty="0"/>
              <a:t>tup1[0] = 10</a:t>
            </a:r>
          </a:p>
          <a:p>
            <a:r>
              <a:rPr lang="fr-FR" sz="1000" dirty="0"/>
              <a:t>print (tup1[0])</a:t>
            </a:r>
            <a:endParaRPr lang="da-DK" sz="10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11049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30197"/>
          </a:xfrm>
        </p:spPr>
        <p:txBody>
          <a:bodyPr/>
          <a:lstStyle/>
          <a:p>
            <a:r>
              <a:rPr lang="da-DK" sz="1400" dirty="0"/>
              <a:t>Lars Hansen, Elektroniktekniker / Elektronikmekaniker fra NBI</a:t>
            </a:r>
          </a:p>
          <a:p>
            <a:r>
              <a:rPr lang="da-DK" sz="1400" dirty="0"/>
              <a:t>Udviklingskonsulent på Teknologisk Institut</a:t>
            </a:r>
            <a:br>
              <a:rPr lang="da-DK" sz="1400" dirty="0"/>
            </a:br>
            <a:r>
              <a:rPr lang="da-DK" sz="1400" dirty="0"/>
              <a:t>Energieffektivisering &amp; ventilation</a:t>
            </a:r>
            <a:br>
              <a:rPr lang="da-DK" sz="1400" dirty="0"/>
            </a:br>
            <a:r>
              <a:rPr lang="da-DK" sz="1400" dirty="0"/>
              <a:t>Energi og klima</a:t>
            </a:r>
            <a:br>
              <a:rPr lang="da-DK" sz="1400" dirty="0"/>
            </a:br>
            <a:r>
              <a:rPr lang="da-DK" sz="1400" dirty="0"/>
              <a:t>Projekter med ML / AI / Raspberry Pi</a:t>
            </a:r>
          </a:p>
          <a:p>
            <a:r>
              <a:rPr lang="da-DK" sz="1400" dirty="0" err="1"/>
              <a:t>Azure</a:t>
            </a:r>
            <a:r>
              <a:rPr lang="da-DK" sz="1400" dirty="0"/>
              <a:t> </a:t>
            </a:r>
            <a:r>
              <a:rPr lang="da-DK" sz="1400" dirty="0" err="1"/>
              <a:t>backend</a:t>
            </a:r>
            <a:r>
              <a:rPr lang="da-DK" sz="1400" dirty="0"/>
              <a:t> indeklimalab</a:t>
            </a:r>
          </a:p>
          <a:p>
            <a:r>
              <a:rPr lang="da-DK" sz="1400" dirty="0"/>
              <a:t>Dataopsamling (Temperatur, </a:t>
            </a:r>
            <a:r>
              <a:rPr lang="da-DK" sz="1400" dirty="0" err="1"/>
              <a:t>Luftflow</a:t>
            </a:r>
            <a:r>
              <a:rPr lang="da-DK" sz="1400" dirty="0"/>
              <a:t> med ultralyd, Energi måling på el og væske, generelt IO board V og I, solceller i EFH)</a:t>
            </a:r>
          </a:p>
          <a:p>
            <a:r>
              <a:rPr lang="da-DK" sz="1400" dirty="0"/>
              <a:t>Udvikling af Prototyper til kunder og F&amp;U projekter (Styring til hybridventilation, målebøjning)</a:t>
            </a:r>
          </a:p>
          <a:p>
            <a:r>
              <a:rPr lang="da-DK" sz="1400" dirty="0"/>
              <a:t>Drone med Navio2 og google cloud VM</a:t>
            </a:r>
          </a:p>
          <a:p>
            <a:r>
              <a:rPr lang="da-DK" sz="1400" dirty="0" err="1"/>
              <a:t>OpenCV</a:t>
            </a:r>
            <a:r>
              <a:rPr lang="da-DK" sz="1400" dirty="0"/>
              <a:t> og Python til at følge bevægelser i stinkskabe</a:t>
            </a:r>
          </a:p>
          <a:p>
            <a:endParaRPr lang="da-DK" sz="1400" dirty="0"/>
          </a:p>
          <a:p>
            <a:r>
              <a:rPr lang="da-DK" sz="1400" dirty="0"/>
              <a:t>HVORFOR nu ML/AI – maskinkode/PC </a:t>
            </a:r>
            <a:r>
              <a:rPr lang="da-DK" sz="1400" dirty="0" err="1"/>
              <a:t>client</a:t>
            </a:r>
            <a:r>
              <a:rPr lang="da-DK" sz="1400" dirty="0"/>
              <a:t>/Server/funktioner/</a:t>
            </a:r>
            <a:r>
              <a:rPr lang="da-DK" sz="1400" dirty="0" err="1"/>
              <a:t>multithreading</a:t>
            </a:r>
            <a:r>
              <a:rPr lang="da-DK" sz="1400" dirty="0"/>
              <a:t>/OOP/</a:t>
            </a:r>
            <a:r>
              <a:rPr lang="da-DK" sz="1400" dirty="0">
                <a:solidFill>
                  <a:srgbClr val="FF0000"/>
                </a:solidFill>
              </a:rPr>
              <a:t>ML/AI</a:t>
            </a:r>
          </a:p>
        </p:txBody>
      </p:sp>
      <p:sp>
        <p:nvSpPr>
          <p:cNvPr id="3" name="Pladsholder til tekst 2"/>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871297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800493"/>
          </a:xfrm>
        </p:spPr>
        <p:txBody>
          <a:bodyPr/>
          <a:lstStyle/>
          <a:p>
            <a:r>
              <a:rPr lang="da-DK" dirty="0" err="1"/>
              <a:t>dict</a:t>
            </a:r>
            <a:r>
              <a:rPr lang="da-DK" dirty="0"/>
              <a:t> = {'</a:t>
            </a:r>
            <a:r>
              <a:rPr lang="da-DK" dirty="0" err="1"/>
              <a:t>Name</a:t>
            </a:r>
            <a:r>
              <a:rPr lang="da-DK" dirty="0"/>
              <a:t>': 'Zara', 'Age': 7, 'Class': 'First'};</a:t>
            </a:r>
          </a:p>
          <a:p>
            <a:r>
              <a:rPr lang="da-DK" dirty="0"/>
              <a:t>print ("</a:t>
            </a:r>
            <a:r>
              <a:rPr lang="da-DK" dirty="0" err="1"/>
              <a:t>dict</a:t>
            </a:r>
            <a:r>
              <a:rPr lang="da-DK" dirty="0"/>
              <a:t>['</a:t>
            </a:r>
            <a:r>
              <a:rPr lang="da-DK" dirty="0" err="1"/>
              <a:t>Name</a:t>
            </a:r>
            <a:r>
              <a:rPr lang="da-DK" dirty="0"/>
              <a:t>']: ", </a:t>
            </a:r>
            <a:r>
              <a:rPr lang="da-DK" dirty="0" err="1"/>
              <a:t>dict</a:t>
            </a:r>
            <a:r>
              <a:rPr lang="da-DK" dirty="0"/>
              <a:t>['</a:t>
            </a:r>
            <a:r>
              <a:rPr lang="da-DK" dirty="0" err="1"/>
              <a:t>Name</a:t>
            </a:r>
            <a:r>
              <a:rPr lang="da-DK" dirty="0"/>
              <a:t>']);</a:t>
            </a:r>
          </a:p>
          <a:p>
            <a:r>
              <a:rPr lang="da-DK" dirty="0"/>
              <a:t>print ("</a:t>
            </a:r>
            <a:r>
              <a:rPr lang="da-DK" dirty="0" err="1"/>
              <a:t>dict</a:t>
            </a:r>
            <a:r>
              <a:rPr lang="da-DK" dirty="0"/>
              <a:t>['Age']: ", </a:t>
            </a:r>
            <a:r>
              <a:rPr lang="da-DK" dirty="0" err="1"/>
              <a:t>dict</a:t>
            </a:r>
            <a:r>
              <a:rPr lang="da-DK" dirty="0"/>
              <a:t>['Age']);</a:t>
            </a:r>
          </a:p>
          <a:p>
            <a:r>
              <a:rPr lang="da-DK" dirty="0"/>
              <a:t>print ("</a:t>
            </a:r>
            <a:r>
              <a:rPr lang="da-DK" dirty="0" err="1"/>
              <a:t>dict</a:t>
            </a:r>
            <a:r>
              <a:rPr lang="da-DK" dirty="0"/>
              <a:t>['Class']: ", </a:t>
            </a:r>
            <a:r>
              <a:rPr lang="da-DK" dirty="0" err="1"/>
              <a:t>dict</a:t>
            </a:r>
            <a:r>
              <a:rPr lang="da-DK" dirty="0"/>
              <a:t>['Class']);</a:t>
            </a:r>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1436614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692497"/>
          </a:xfrm>
        </p:spPr>
        <p:txBody>
          <a:bodyPr/>
          <a:lstStyle/>
          <a:p>
            <a:r>
              <a:rPr lang="da-DK" dirty="0">
                <a:hlinkClick r:id="rId3"/>
              </a:rPr>
              <a:t>https://docs.python.org/3/reference/lexical_analysis.html#operators</a:t>
            </a:r>
            <a:endParaRPr lang="da-DK" dirty="0"/>
          </a:p>
        </p:txBody>
      </p:sp>
      <p:sp>
        <p:nvSpPr>
          <p:cNvPr id="3" name="Pladsholder til tekst 2"/>
          <p:cNvSpPr>
            <a:spLocks noGrp="1"/>
          </p:cNvSpPr>
          <p:nvPr>
            <p:ph type="body" sz="quarter" idx="10"/>
          </p:nvPr>
        </p:nvSpPr>
        <p:spPr/>
        <p:txBody>
          <a:bodyPr/>
          <a:lstStyle/>
          <a:p>
            <a:r>
              <a:rPr lang="da-DK" dirty="0"/>
              <a:t>Python operators</a:t>
            </a:r>
          </a:p>
        </p:txBody>
      </p:sp>
      <p:sp>
        <p:nvSpPr>
          <p:cNvPr id="5" name="Rectangle 2">
            <a:extLst>
              <a:ext uri="{FF2B5EF4-FFF2-40B4-BE49-F238E27FC236}">
                <a16:creationId xmlns:a16="http://schemas.microsoft.com/office/drawing/2014/main" id="{EFA6B95D-12D4-427D-8AC0-DD7ABC0FE921}"/>
              </a:ext>
            </a:extLst>
          </p:cNvPr>
          <p:cNvSpPr>
            <a:spLocks noChangeArrowheads="1"/>
          </p:cNvSpPr>
          <p:nvPr/>
        </p:nvSpPr>
        <p:spPr bwMode="auto">
          <a:xfrm>
            <a:off x="971600" y="1809195"/>
            <a:ext cx="4320480" cy="16927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0" i="0" u="none" strike="noStrike" cap="none" normalizeH="0" baseline="0" dirty="0">
                <a:ln>
                  <a:noFill/>
                </a:ln>
                <a:solidFill>
                  <a:srgbClr val="333333"/>
                </a:solidFill>
                <a:effectLst/>
                <a:latin typeface="Courier New" panose="02070309020205020404" pitchFamily="49" charset="0"/>
              </a:rPr>
              <a:t>+ - * ** / // % @ &lt;&lt; &gt;&gt; &amp; | ^ ~ := &lt; &gt; &lt;= &gt;= == !=</a:t>
            </a:r>
            <a:r>
              <a:rPr kumimoji="0" lang="da-DK" altLang="da-DK" sz="400" b="0" i="0" u="none" strike="noStrike" cap="none" normalizeH="0" baseline="0" dirty="0">
                <a:ln>
                  <a:noFill/>
                </a:ln>
                <a:solidFill>
                  <a:schemeClr val="tx1"/>
                </a:solidFill>
                <a:effectLst/>
              </a:rPr>
              <a:t> </a:t>
            </a:r>
            <a:endParaRPr lang="da-DK" altLang="da-DK" sz="400" dirty="0">
              <a:latin typeface="Arial" panose="020B0604020202020204" pitchFamily="34" charset="0"/>
            </a:endParaRPr>
          </a:p>
        </p:txBody>
      </p:sp>
      <p:sp>
        <p:nvSpPr>
          <p:cNvPr id="4" name="Rektangel 3">
            <a:extLst>
              <a:ext uri="{FF2B5EF4-FFF2-40B4-BE49-F238E27FC236}">
                <a16:creationId xmlns:a16="http://schemas.microsoft.com/office/drawing/2014/main" id="{238F88F0-BE78-44E9-82F9-6667EA953DE8}"/>
              </a:ext>
            </a:extLst>
          </p:cNvPr>
          <p:cNvSpPr/>
          <p:nvPr/>
        </p:nvSpPr>
        <p:spPr>
          <a:xfrm>
            <a:off x="467544" y="2139702"/>
            <a:ext cx="8352928" cy="1754326"/>
          </a:xfrm>
          <a:prstGeom prst="rect">
            <a:avLst/>
          </a:prstGeom>
        </p:spPr>
        <p:txBody>
          <a:bodyPr wrap="square">
            <a:spAutoFit/>
          </a:bodyPr>
          <a:lstStyle/>
          <a:p>
            <a:r>
              <a:rPr lang="da-DK" sz="900" dirty="0">
                <a:solidFill>
                  <a:srgbClr val="374151"/>
                </a:solidFill>
                <a:latin typeface="Söhne"/>
              </a:rPr>
              <a:t>Python har flere typer operatører, inklusiv aritmetiske operatører, tildelingsoperatører, sammenligningsoperatører, logiske operatører og bitvise operatører.</a:t>
            </a:r>
          </a:p>
          <a:p>
            <a:endParaRPr lang="da-DK" sz="900" dirty="0">
              <a:solidFill>
                <a:srgbClr val="374151"/>
              </a:solidFill>
              <a:latin typeface="Söhne"/>
            </a:endParaRPr>
          </a:p>
          <a:p>
            <a:r>
              <a:rPr lang="da-DK" sz="900" dirty="0">
                <a:solidFill>
                  <a:srgbClr val="374151"/>
                </a:solidFill>
                <a:latin typeface="Söhne"/>
              </a:rPr>
              <a:t>Aritmetiske operatører inkluderer + (addition), - (subtraktion), * (multiplikation), / (division), % (</a:t>
            </a:r>
            <a:r>
              <a:rPr lang="da-DK" sz="900" dirty="0" err="1">
                <a:solidFill>
                  <a:srgbClr val="374151"/>
                </a:solidFill>
                <a:latin typeface="Söhne"/>
              </a:rPr>
              <a:t>modulus</a:t>
            </a:r>
            <a:r>
              <a:rPr lang="da-DK" sz="900" dirty="0">
                <a:solidFill>
                  <a:srgbClr val="374151"/>
                </a:solidFill>
                <a:latin typeface="Söhne"/>
              </a:rPr>
              <a:t>), ** (</a:t>
            </a:r>
            <a:r>
              <a:rPr lang="da-DK" sz="900" dirty="0" err="1">
                <a:solidFill>
                  <a:srgbClr val="374151"/>
                </a:solidFill>
                <a:latin typeface="Söhne"/>
              </a:rPr>
              <a:t>eksponentiation</a:t>
            </a:r>
            <a:r>
              <a:rPr lang="da-DK" sz="900" dirty="0">
                <a:solidFill>
                  <a:srgbClr val="374151"/>
                </a:solidFill>
                <a:latin typeface="Söhne"/>
              </a:rPr>
              <a:t>) og // (heltals division).</a:t>
            </a:r>
          </a:p>
          <a:p>
            <a:endParaRPr lang="da-DK" sz="900" dirty="0">
              <a:solidFill>
                <a:srgbClr val="374151"/>
              </a:solidFill>
              <a:latin typeface="Söhne"/>
            </a:endParaRPr>
          </a:p>
          <a:p>
            <a:r>
              <a:rPr lang="da-DK" sz="900" dirty="0">
                <a:solidFill>
                  <a:srgbClr val="374151"/>
                </a:solidFill>
                <a:latin typeface="Söhne"/>
              </a:rPr>
              <a:t>Tildelingsoperatører inkluderer = (tildel en værdi), += (tilføj og tildel), -= (træk fra og tildel), *= (gange med og tildel), /= (divider med og tildel), %= (</a:t>
            </a:r>
            <a:r>
              <a:rPr lang="da-DK" sz="900" dirty="0" err="1">
                <a:solidFill>
                  <a:srgbClr val="374151"/>
                </a:solidFill>
                <a:latin typeface="Söhne"/>
              </a:rPr>
              <a:t>modulus</a:t>
            </a:r>
            <a:r>
              <a:rPr lang="da-DK" sz="900" dirty="0">
                <a:solidFill>
                  <a:srgbClr val="374151"/>
                </a:solidFill>
                <a:latin typeface="Söhne"/>
              </a:rPr>
              <a:t> og tildel), **= (</a:t>
            </a:r>
            <a:r>
              <a:rPr lang="da-DK" sz="900" dirty="0" err="1">
                <a:solidFill>
                  <a:srgbClr val="374151"/>
                </a:solidFill>
                <a:latin typeface="Söhne"/>
              </a:rPr>
              <a:t>eksponentiation</a:t>
            </a:r>
            <a:r>
              <a:rPr lang="da-DK" sz="900" dirty="0">
                <a:solidFill>
                  <a:srgbClr val="374151"/>
                </a:solidFill>
                <a:latin typeface="Söhne"/>
              </a:rPr>
              <a:t> og tildel) og //= (heltals division og tildel).</a:t>
            </a:r>
          </a:p>
          <a:p>
            <a:endParaRPr lang="da-DK" sz="900" dirty="0">
              <a:solidFill>
                <a:srgbClr val="374151"/>
              </a:solidFill>
              <a:latin typeface="Söhne"/>
            </a:endParaRPr>
          </a:p>
          <a:p>
            <a:r>
              <a:rPr lang="da-DK" sz="900" dirty="0">
                <a:solidFill>
                  <a:srgbClr val="374151"/>
                </a:solidFill>
                <a:latin typeface="Söhne"/>
              </a:rPr>
              <a:t>Sammenligningsoperatører inkluderer == (lig med), != (ikke lig med), &gt; (større end), &lt; (mindre end), &gt;= (større end eller lig med) og &lt;= (mindre end eller lig med).</a:t>
            </a:r>
          </a:p>
          <a:p>
            <a:endParaRPr lang="da-DK" sz="900" dirty="0">
              <a:solidFill>
                <a:srgbClr val="374151"/>
              </a:solidFill>
              <a:latin typeface="Söhne"/>
            </a:endParaRPr>
          </a:p>
          <a:p>
            <a:r>
              <a:rPr lang="da-DK" sz="900" dirty="0">
                <a:solidFill>
                  <a:srgbClr val="374151"/>
                </a:solidFill>
                <a:latin typeface="Söhne"/>
              </a:rPr>
              <a:t>Logiske operatører inkluderer og, eller, ikke.</a:t>
            </a:r>
          </a:p>
          <a:p>
            <a:endParaRPr lang="da-DK" sz="900" dirty="0">
              <a:solidFill>
                <a:srgbClr val="374151"/>
              </a:solidFill>
              <a:latin typeface="Söhne"/>
            </a:endParaRPr>
          </a:p>
          <a:p>
            <a:r>
              <a:rPr lang="da-DK" sz="900" dirty="0">
                <a:solidFill>
                  <a:srgbClr val="374151"/>
                </a:solidFill>
                <a:latin typeface="Söhne"/>
              </a:rPr>
              <a:t>Bitvise operatører inkluderer &amp; (og), | (eller), ^ (</a:t>
            </a:r>
            <a:r>
              <a:rPr lang="da-DK" sz="900" dirty="0" err="1">
                <a:solidFill>
                  <a:srgbClr val="374151"/>
                </a:solidFill>
                <a:latin typeface="Söhne"/>
              </a:rPr>
              <a:t>xor</a:t>
            </a:r>
            <a:r>
              <a:rPr lang="da-DK" sz="900" dirty="0">
                <a:solidFill>
                  <a:srgbClr val="374151"/>
                </a:solidFill>
                <a:latin typeface="Söhne"/>
              </a:rPr>
              <a:t>), ~ (ikke), &lt;&lt; (venstre skift) og &gt;&gt; (højre skift).</a:t>
            </a:r>
            <a:endParaRPr lang="da-DK" sz="900" b="0" i="0" dirty="0">
              <a:solidFill>
                <a:srgbClr val="374151"/>
              </a:solidFill>
              <a:effectLst/>
              <a:latin typeface="Söhne"/>
            </a:endParaRPr>
          </a:p>
        </p:txBody>
      </p:sp>
    </p:spTree>
    <p:extLst>
      <p:ext uri="{BB962C8B-B14F-4D97-AF65-F5344CB8AC3E}">
        <p14:creationId xmlns:p14="http://schemas.microsoft.com/office/powerpoint/2010/main" val="1927172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F6E3C5C-13CF-47F3-A90A-FF03737ABD13}"/>
              </a:ext>
            </a:extLst>
          </p:cNvPr>
          <p:cNvSpPr>
            <a:spLocks noGrp="1"/>
          </p:cNvSpPr>
          <p:nvPr>
            <p:ph type="body" sz="quarter" idx="12"/>
          </p:nvPr>
        </p:nvSpPr>
        <p:spPr>
          <a:xfrm>
            <a:off x="251520" y="195486"/>
            <a:ext cx="2703302" cy="4641271"/>
          </a:xfrm>
        </p:spPr>
        <p:txBody>
          <a:bodyPr/>
          <a:lstStyle/>
          <a:p>
            <a:r>
              <a:rPr lang="da-DK" sz="900" dirty="0"/>
              <a:t># Test of </a:t>
            </a:r>
            <a:r>
              <a:rPr lang="da-DK" sz="900" dirty="0" err="1"/>
              <a:t>mathematical</a:t>
            </a:r>
            <a:r>
              <a:rPr lang="da-DK" sz="900" dirty="0"/>
              <a:t> operators</a:t>
            </a:r>
          </a:p>
          <a:p>
            <a:r>
              <a:rPr lang="da-DK" sz="900" dirty="0"/>
              <a:t>a = 5</a:t>
            </a:r>
          </a:p>
          <a:p>
            <a:r>
              <a:rPr lang="da-DK" sz="900" dirty="0"/>
              <a:t>b = 3</a:t>
            </a:r>
          </a:p>
          <a:p>
            <a:endParaRPr lang="da-DK" sz="900" dirty="0"/>
          </a:p>
          <a:p>
            <a:r>
              <a:rPr lang="da-DK" sz="900" dirty="0"/>
              <a:t>print("a =", a)</a:t>
            </a:r>
          </a:p>
          <a:p>
            <a:r>
              <a:rPr lang="da-DK" sz="900" dirty="0"/>
              <a:t>print("b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endParaRPr lang="da-DK" sz="900" dirty="0"/>
          </a:p>
          <a:p>
            <a:r>
              <a:rPr lang="da-DK" sz="900" dirty="0"/>
              <a:t># Test of </a:t>
            </a:r>
            <a:r>
              <a:rPr lang="da-DK" sz="900" dirty="0" err="1"/>
              <a:t>comparison</a:t>
            </a:r>
            <a:r>
              <a:rPr lang="da-DK" sz="900" dirty="0"/>
              <a:t> operators</a:t>
            </a:r>
          </a:p>
          <a:p>
            <a:r>
              <a:rPr lang="da-DK" sz="900" dirty="0"/>
              <a:t>x = 5</a:t>
            </a:r>
          </a:p>
          <a:p>
            <a:r>
              <a:rPr lang="da-DK" sz="900" dirty="0"/>
              <a:t>y = 10</a:t>
            </a:r>
          </a:p>
          <a:p>
            <a:endParaRPr lang="da-DK" sz="900" dirty="0"/>
          </a:p>
          <a:p>
            <a:r>
              <a:rPr lang="da-DK" sz="900" dirty="0"/>
              <a:t>print("x =", x)</a:t>
            </a:r>
          </a:p>
          <a:p>
            <a:r>
              <a:rPr lang="da-DK" sz="900" dirty="0"/>
              <a:t>print("y =", y)</a:t>
            </a:r>
          </a:p>
          <a:p>
            <a:r>
              <a:rPr lang="da-DK" sz="900" dirty="0"/>
              <a:t>print("x == y:", x == y)</a:t>
            </a:r>
          </a:p>
          <a:p>
            <a:r>
              <a:rPr lang="da-DK" sz="900" dirty="0"/>
              <a:t>print("x != y:", x != y)</a:t>
            </a:r>
          </a:p>
          <a:p>
            <a:r>
              <a:rPr lang="da-DK" sz="900" dirty="0"/>
              <a:t>print("x &gt; y:", x &gt; y)</a:t>
            </a:r>
          </a:p>
          <a:p>
            <a:r>
              <a:rPr lang="da-DK" sz="900" dirty="0"/>
              <a:t>print("x &lt; y:", x &lt; y)</a:t>
            </a:r>
          </a:p>
          <a:p>
            <a:r>
              <a:rPr lang="da-DK" sz="900" dirty="0"/>
              <a:t>print("x &gt;= y:", x &gt;= y)</a:t>
            </a:r>
          </a:p>
          <a:p>
            <a:r>
              <a:rPr lang="da-DK" sz="900" dirty="0"/>
              <a:t>print("x &lt;= y:", x &lt;= y)</a:t>
            </a:r>
          </a:p>
          <a:p>
            <a:endParaRPr lang="da-DK" sz="700" dirty="0"/>
          </a:p>
        </p:txBody>
      </p:sp>
      <p:sp>
        <p:nvSpPr>
          <p:cNvPr id="4" name="Pladsholder til tekst 1">
            <a:extLst>
              <a:ext uri="{FF2B5EF4-FFF2-40B4-BE49-F238E27FC236}">
                <a16:creationId xmlns:a16="http://schemas.microsoft.com/office/drawing/2014/main" id="{7D324779-0318-408F-972B-BBB833ADD7C1}"/>
              </a:ext>
            </a:extLst>
          </p:cNvPr>
          <p:cNvSpPr txBox="1">
            <a:spLocks/>
          </p:cNvSpPr>
          <p:nvPr/>
        </p:nvSpPr>
        <p:spPr>
          <a:xfrm>
            <a:off x="4283968" y="1419622"/>
            <a:ext cx="2703302" cy="1852815"/>
          </a:xfrm>
          <a:prstGeom prst="rect">
            <a:avLst/>
          </a:prstGeom>
          <a:noFill/>
        </p:spPr>
        <p:txBody>
          <a:bodyPr wrap="square" lIns="127000" tIns="127000" rIns="127000" bIns="254000">
            <a:spAutoFit/>
          </a:bodyPr>
          <a:lstStyle>
            <a:lvl1pPr marL="342900" indent="-342900" algn="l" rtl="0" eaLnBrk="1" fontAlgn="base" hangingPunct="1">
              <a:spcBef>
                <a:spcPct val="20000"/>
              </a:spcBef>
              <a:spcAft>
                <a:spcPct val="0"/>
              </a:spcAft>
              <a:buClr>
                <a:srgbClr val="C62247"/>
              </a:buClr>
              <a:buFont typeface="Wingdings" pitchFamily="2" charset="2"/>
              <a:buChar char="§"/>
              <a:defRPr sz="20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Clr>
                <a:srgbClr val="C62247"/>
              </a:buClr>
              <a:buFont typeface="Wingdings" pitchFamily="2" charset="2"/>
              <a:buChar char="§"/>
              <a:defRPr sz="18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Clr>
                <a:srgbClr val="C62247"/>
              </a:buClr>
              <a:buFont typeface="Wingdings" pitchFamily="2" charset="2"/>
              <a:buChar char="§"/>
              <a:defRPr sz="16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Clr>
                <a:srgbClr val="C62247"/>
              </a:buClr>
              <a:buFont typeface="Wingdings" pitchFamily="2" charset="2"/>
              <a:buChar char="§"/>
              <a:defRPr sz="12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Clr>
                <a:srgbClr val="C62247"/>
              </a:buClr>
              <a:buFont typeface="Wingdings" pitchFamily="2"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900" dirty="0"/>
              <a:t># Test of </a:t>
            </a:r>
            <a:r>
              <a:rPr lang="da-DK" sz="900" dirty="0" err="1"/>
              <a:t>logical</a:t>
            </a:r>
            <a:r>
              <a:rPr lang="da-DK" sz="900" dirty="0"/>
              <a:t> operators</a:t>
            </a:r>
          </a:p>
          <a:p>
            <a:r>
              <a:rPr lang="da-DK" sz="900" dirty="0"/>
              <a:t>p = True</a:t>
            </a:r>
          </a:p>
          <a:p>
            <a:r>
              <a:rPr lang="da-DK" sz="900" dirty="0"/>
              <a:t>q = False</a:t>
            </a:r>
          </a:p>
          <a:p>
            <a:endParaRPr lang="da-DK" sz="900" dirty="0"/>
          </a:p>
          <a:p>
            <a:r>
              <a:rPr lang="da-DK" sz="900" dirty="0"/>
              <a:t>print("p =", p)</a:t>
            </a:r>
          </a:p>
          <a:p>
            <a:r>
              <a:rPr lang="da-DK" sz="900" dirty="0"/>
              <a:t>print("q =", q)</a:t>
            </a:r>
          </a:p>
          <a:p>
            <a:r>
              <a:rPr lang="da-DK" sz="900" dirty="0"/>
              <a:t>print("p and q:", p and q)</a:t>
            </a:r>
          </a:p>
          <a:p>
            <a:r>
              <a:rPr lang="da-DK" sz="900" dirty="0"/>
              <a:t>print("p or q:", p or q)</a:t>
            </a:r>
          </a:p>
          <a:p>
            <a:r>
              <a:rPr lang="da-DK" sz="900" dirty="0"/>
              <a:t>print("not p:", not p)</a:t>
            </a:r>
          </a:p>
        </p:txBody>
      </p:sp>
    </p:spTree>
    <p:extLst>
      <p:ext uri="{BB962C8B-B14F-4D97-AF65-F5344CB8AC3E}">
        <p14:creationId xmlns:p14="http://schemas.microsoft.com/office/powerpoint/2010/main" val="2107967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C58607D-D373-4F94-9F89-C889E8CFEEB3}"/>
              </a:ext>
            </a:extLst>
          </p:cNvPr>
          <p:cNvSpPr>
            <a:spLocks noGrp="1"/>
          </p:cNvSpPr>
          <p:nvPr>
            <p:ph type="body" sz="quarter" idx="12"/>
          </p:nvPr>
        </p:nvSpPr>
        <p:spPr>
          <a:xfrm>
            <a:off x="284522" y="1116698"/>
            <a:ext cx="8535950" cy="2908489"/>
          </a:xfrm>
        </p:spPr>
        <p:txBody>
          <a:bodyPr/>
          <a:lstStyle/>
          <a:p>
            <a:r>
              <a:rPr lang="da-DK" dirty="0">
                <a:hlinkClick r:id="rId2"/>
              </a:rPr>
              <a:t>https://docs.python.org/3/tutorial/controlflow.html</a:t>
            </a:r>
            <a:endParaRPr lang="da-DK" dirty="0"/>
          </a:p>
          <a:p>
            <a:endParaRPr lang="da-DK" dirty="0"/>
          </a:p>
          <a:p>
            <a:r>
              <a:rPr lang="da-DK" dirty="0" err="1"/>
              <a:t>if</a:t>
            </a:r>
            <a:r>
              <a:rPr lang="da-DK" dirty="0"/>
              <a:t> (</a:t>
            </a:r>
            <a:r>
              <a:rPr lang="da-DK" dirty="0" err="1"/>
              <a:t>else</a:t>
            </a:r>
            <a:r>
              <a:rPr lang="da-DK" dirty="0"/>
              <a:t> </a:t>
            </a:r>
            <a:r>
              <a:rPr lang="da-DK" dirty="0" err="1"/>
              <a:t>elif</a:t>
            </a:r>
            <a:r>
              <a:rPr lang="da-DK" dirty="0"/>
              <a:t>)</a:t>
            </a:r>
          </a:p>
          <a:p>
            <a:r>
              <a:rPr lang="da-DK" dirty="0"/>
              <a:t>for (range break </a:t>
            </a:r>
            <a:r>
              <a:rPr lang="da-DK" dirty="0" err="1"/>
              <a:t>continue</a:t>
            </a:r>
            <a:r>
              <a:rPr lang="da-DK" dirty="0"/>
              <a:t> </a:t>
            </a:r>
            <a:r>
              <a:rPr lang="da-DK" dirty="0" err="1"/>
              <a:t>else</a:t>
            </a:r>
            <a:r>
              <a:rPr lang="da-DK" dirty="0"/>
              <a:t>)</a:t>
            </a:r>
          </a:p>
          <a:p>
            <a:r>
              <a:rPr lang="da-DK" dirty="0" err="1"/>
              <a:t>while</a:t>
            </a:r>
            <a:endParaRPr lang="da-DK" dirty="0"/>
          </a:p>
          <a:p>
            <a:pPr marL="0" indent="0">
              <a:buNone/>
            </a:pPr>
            <a:endParaRPr lang="da-DK" dirty="0"/>
          </a:p>
          <a:p>
            <a:endParaRPr lang="da-DK" dirty="0"/>
          </a:p>
        </p:txBody>
      </p:sp>
      <p:sp>
        <p:nvSpPr>
          <p:cNvPr id="3" name="Pladsholder til tekst 2">
            <a:extLst>
              <a:ext uri="{FF2B5EF4-FFF2-40B4-BE49-F238E27FC236}">
                <a16:creationId xmlns:a16="http://schemas.microsoft.com/office/drawing/2014/main" id="{B5E4C9FC-240D-44D0-8AF6-E700F67AFBC6}"/>
              </a:ext>
            </a:extLst>
          </p:cNvPr>
          <p:cNvSpPr>
            <a:spLocks noGrp="1"/>
          </p:cNvSpPr>
          <p:nvPr>
            <p:ph type="body" sz="quarter" idx="10"/>
          </p:nvPr>
        </p:nvSpPr>
        <p:spPr/>
        <p:txBody>
          <a:bodyPr/>
          <a:lstStyle/>
          <a:p>
            <a:r>
              <a:rPr lang="da-DK" dirty="0"/>
              <a:t>Python flow (beslutninger og loop)</a:t>
            </a:r>
          </a:p>
        </p:txBody>
      </p:sp>
    </p:spTree>
    <p:extLst>
      <p:ext uri="{BB962C8B-B14F-4D97-AF65-F5344CB8AC3E}">
        <p14:creationId xmlns:p14="http://schemas.microsoft.com/office/powerpoint/2010/main" val="2909761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B337ACDD-71DB-452E-BF94-A84990A30E75}"/>
              </a:ext>
            </a:extLst>
          </p:cNvPr>
          <p:cNvSpPr>
            <a:spLocks noGrp="1"/>
          </p:cNvSpPr>
          <p:nvPr>
            <p:ph type="body" sz="quarter" idx="10"/>
          </p:nvPr>
        </p:nvSpPr>
        <p:spPr/>
        <p:txBody>
          <a:bodyPr/>
          <a:lstStyle/>
          <a:p>
            <a:r>
              <a:rPr lang="da-DK" dirty="0" err="1"/>
              <a:t>if</a:t>
            </a:r>
            <a:endParaRPr lang="da-DK" dirty="0"/>
          </a:p>
        </p:txBody>
      </p:sp>
      <p:sp>
        <p:nvSpPr>
          <p:cNvPr id="5" name="Rektangel 4">
            <a:extLst>
              <a:ext uri="{FF2B5EF4-FFF2-40B4-BE49-F238E27FC236}">
                <a16:creationId xmlns:a16="http://schemas.microsoft.com/office/drawing/2014/main" id="{C9C23184-C54C-490A-B20B-2511ADECC8DA}"/>
              </a:ext>
            </a:extLst>
          </p:cNvPr>
          <p:cNvSpPr/>
          <p:nvPr/>
        </p:nvSpPr>
        <p:spPr>
          <a:xfrm>
            <a:off x="395536" y="1275606"/>
            <a:ext cx="6624736" cy="1938992"/>
          </a:xfrm>
          <a:prstGeom prst="rect">
            <a:avLst/>
          </a:prstGeom>
        </p:spPr>
        <p:txBody>
          <a:bodyPr wrap="square">
            <a:spAutoFit/>
          </a:bodyPr>
          <a:lstStyle/>
          <a:p>
            <a:r>
              <a:rPr lang="da-DK" sz="1000" dirty="0"/>
              <a:t># Scriptet spørger brugeren om et tal, og bestemmer derefter om tallet er positivt, negativt eller nul</a:t>
            </a:r>
          </a:p>
          <a:p>
            <a:endParaRPr lang="da-DK" sz="1000" dirty="0"/>
          </a:p>
          <a:p>
            <a:r>
              <a:rPr lang="da-DK" sz="1000" dirty="0"/>
              <a:t># Spørger brugeren om et tal og gemmer det i variablen "</a:t>
            </a:r>
            <a:r>
              <a:rPr lang="da-DK" sz="1000" dirty="0" err="1"/>
              <a:t>number</a:t>
            </a:r>
            <a:r>
              <a:rPr lang="da-DK" sz="1000" dirty="0"/>
              <a:t>"</a:t>
            </a:r>
          </a:p>
          <a:p>
            <a:r>
              <a:rPr lang="da-DK" sz="1000" dirty="0" err="1"/>
              <a:t>number</a:t>
            </a:r>
            <a:r>
              <a:rPr lang="da-DK" sz="1000" dirty="0"/>
              <a:t> = </a:t>
            </a:r>
            <a:r>
              <a:rPr lang="da-DK" sz="1000" dirty="0" err="1"/>
              <a:t>float</a:t>
            </a:r>
            <a:r>
              <a:rPr lang="da-DK" sz="1000" dirty="0"/>
              <a:t>(input("Indtast et tal: "))</a:t>
            </a:r>
          </a:p>
          <a:p>
            <a:endParaRPr lang="da-DK" sz="1000" dirty="0"/>
          </a:p>
          <a:p>
            <a:r>
              <a:rPr lang="da-DK" sz="1000" dirty="0"/>
              <a:t># Brug af </a:t>
            </a:r>
            <a:r>
              <a:rPr lang="da-DK" sz="1000" dirty="0" err="1"/>
              <a:t>if-else</a:t>
            </a:r>
            <a:r>
              <a:rPr lang="da-DK" sz="1000" dirty="0"/>
              <a:t> statements til at afgøre om tallet er positivt, negativt eller nul</a:t>
            </a:r>
          </a:p>
          <a:p>
            <a:r>
              <a:rPr lang="da-DK" sz="1000" dirty="0" err="1"/>
              <a:t>if</a:t>
            </a:r>
            <a:r>
              <a:rPr lang="da-DK" sz="1000" dirty="0"/>
              <a:t> </a:t>
            </a:r>
            <a:r>
              <a:rPr lang="da-DK" sz="1000" dirty="0" err="1"/>
              <a:t>number</a:t>
            </a:r>
            <a:r>
              <a:rPr lang="da-DK" sz="1000" dirty="0"/>
              <a:t> &gt; 0:</a:t>
            </a:r>
          </a:p>
          <a:p>
            <a:r>
              <a:rPr lang="da-DK" sz="1000" dirty="0"/>
              <a:t>    print(</a:t>
            </a:r>
            <a:r>
              <a:rPr lang="da-DK" sz="1000" dirty="0" err="1"/>
              <a:t>number</a:t>
            </a:r>
            <a:r>
              <a:rPr lang="da-DK" sz="1000" dirty="0"/>
              <a:t>, "er et positivt tal.")</a:t>
            </a:r>
          </a:p>
          <a:p>
            <a:r>
              <a:rPr lang="da-DK" sz="1000" dirty="0" err="1"/>
              <a:t>elif</a:t>
            </a:r>
            <a:r>
              <a:rPr lang="da-DK" sz="1000" dirty="0"/>
              <a:t> </a:t>
            </a:r>
            <a:r>
              <a:rPr lang="da-DK" sz="1000" dirty="0" err="1"/>
              <a:t>number</a:t>
            </a:r>
            <a:r>
              <a:rPr lang="da-DK" sz="1000" dirty="0"/>
              <a:t> == 0:</a:t>
            </a:r>
          </a:p>
          <a:p>
            <a:r>
              <a:rPr lang="da-DK" sz="1000" dirty="0"/>
              <a:t>    print(</a:t>
            </a:r>
            <a:r>
              <a:rPr lang="da-DK" sz="1000" dirty="0" err="1"/>
              <a:t>number</a:t>
            </a:r>
            <a:r>
              <a:rPr lang="da-DK" sz="1000" dirty="0"/>
              <a:t>, "er nul.")</a:t>
            </a:r>
          </a:p>
          <a:p>
            <a:r>
              <a:rPr lang="da-DK" sz="1000" dirty="0" err="1"/>
              <a:t>else</a:t>
            </a:r>
            <a:r>
              <a:rPr lang="da-DK" sz="1000" dirty="0"/>
              <a:t>:</a:t>
            </a:r>
          </a:p>
          <a:p>
            <a:r>
              <a:rPr lang="da-DK" sz="1000" dirty="0"/>
              <a:t>    print(</a:t>
            </a:r>
            <a:r>
              <a:rPr lang="da-DK" sz="1000" dirty="0" err="1"/>
              <a:t>number</a:t>
            </a:r>
            <a:r>
              <a:rPr lang="da-DK" sz="1000" dirty="0"/>
              <a:t>, "er et negativt tal.")</a:t>
            </a:r>
          </a:p>
        </p:txBody>
      </p:sp>
    </p:spTree>
    <p:extLst>
      <p:ext uri="{BB962C8B-B14F-4D97-AF65-F5344CB8AC3E}">
        <p14:creationId xmlns:p14="http://schemas.microsoft.com/office/powerpoint/2010/main" val="2341642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2C66B7-8176-413C-A287-84CA3B011B17}"/>
              </a:ext>
            </a:extLst>
          </p:cNvPr>
          <p:cNvSpPr>
            <a:spLocks noGrp="1"/>
          </p:cNvSpPr>
          <p:nvPr>
            <p:ph type="body" sz="quarter" idx="10"/>
          </p:nvPr>
        </p:nvSpPr>
        <p:spPr/>
        <p:txBody>
          <a:bodyPr/>
          <a:lstStyle/>
          <a:p>
            <a:r>
              <a:rPr lang="da-DK" dirty="0" err="1"/>
              <a:t>if</a:t>
            </a:r>
            <a:endParaRPr lang="da-DK" dirty="0"/>
          </a:p>
        </p:txBody>
      </p:sp>
      <p:sp>
        <p:nvSpPr>
          <p:cNvPr id="4" name="Rektangel 3">
            <a:extLst>
              <a:ext uri="{FF2B5EF4-FFF2-40B4-BE49-F238E27FC236}">
                <a16:creationId xmlns:a16="http://schemas.microsoft.com/office/drawing/2014/main" id="{93013849-BC04-4A5A-8696-7FE2F462E8F5}"/>
              </a:ext>
            </a:extLst>
          </p:cNvPr>
          <p:cNvSpPr/>
          <p:nvPr/>
        </p:nvSpPr>
        <p:spPr>
          <a:xfrm>
            <a:off x="395536" y="987574"/>
            <a:ext cx="8064896" cy="3139321"/>
          </a:xfrm>
          <a:prstGeom prst="rect">
            <a:avLst/>
          </a:prstGeom>
        </p:spPr>
        <p:txBody>
          <a:bodyPr wrap="square">
            <a:spAutoFit/>
          </a:bodyPr>
          <a:lstStyle/>
          <a:p>
            <a:r>
              <a:rPr lang="da-DK" sz="1800" dirty="0"/>
              <a:t>def match(</a:t>
            </a:r>
            <a:r>
              <a:rPr lang="da-DK" sz="1800" dirty="0" err="1"/>
              <a:t>string</a:t>
            </a:r>
            <a:r>
              <a:rPr lang="da-DK" sz="1800" dirty="0"/>
              <a:t>, pattern): </a:t>
            </a:r>
          </a:p>
          <a:p>
            <a:r>
              <a:rPr lang="da-DK" sz="1800" dirty="0"/>
              <a:t>	</a:t>
            </a:r>
            <a:r>
              <a:rPr lang="da-DK" sz="1800" dirty="0" err="1"/>
              <a:t>if</a:t>
            </a:r>
            <a:r>
              <a:rPr lang="da-DK" sz="1800" dirty="0"/>
              <a:t> len(</a:t>
            </a:r>
            <a:r>
              <a:rPr lang="da-DK" sz="1800" dirty="0" err="1"/>
              <a:t>string</a:t>
            </a:r>
            <a:r>
              <a:rPr lang="da-DK" sz="1800" dirty="0"/>
              <a:t>) != len(pattern): </a:t>
            </a:r>
          </a:p>
          <a:p>
            <a:r>
              <a:rPr lang="da-DK" sz="1800" dirty="0"/>
              <a:t>		return False </a:t>
            </a:r>
          </a:p>
          <a:p>
            <a:r>
              <a:rPr lang="da-DK" sz="1800" dirty="0"/>
              <a:t>	for i in range(len(</a:t>
            </a:r>
            <a:r>
              <a:rPr lang="da-DK" sz="1800" dirty="0" err="1"/>
              <a:t>string</a:t>
            </a:r>
            <a:r>
              <a:rPr lang="da-DK" sz="1800" dirty="0"/>
              <a:t>)): </a:t>
            </a:r>
          </a:p>
          <a:p>
            <a:r>
              <a:rPr lang="da-DK" sz="1800" dirty="0"/>
              <a:t>		</a:t>
            </a:r>
            <a:r>
              <a:rPr lang="da-DK" sz="1800" dirty="0" err="1"/>
              <a:t>if</a:t>
            </a:r>
            <a:r>
              <a:rPr lang="da-DK" sz="1800" dirty="0"/>
              <a:t> pattern[i] != "." and </a:t>
            </a:r>
            <a:r>
              <a:rPr lang="da-DK" sz="1800" dirty="0" err="1"/>
              <a:t>string</a:t>
            </a:r>
            <a:r>
              <a:rPr lang="da-DK" sz="1800" dirty="0"/>
              <a:t>[i] != pattern[i]: </a:t>
            </a:r>
          </a:p>
          <a:p>
            <a:r>
              <a:rPr lang="da-DK" sz="1800" dirty="0"/>
              <a:t>			return False </a:t>
            </a:r>
          </a:p>
          <a:p>
            <a:r>
              <a:rPr lang="da-DK" sz="1800" dirty="0"/>
              <a:t>	return True </a:t>
            </a:r>
          </a:p>
          <a:p>
            <a:endParaRPr lang="da-DK" sz="1800" dirty="0"/>
          </a:p>
          <a:p>
            <a:r>
              <a:rPr lang="da-DK" sz="1800" dirty="0"/>
              <a:t>print(match("</a:t>
            </a:r>
            <a:r>
              <a:rPr lang="da-DK" sz="1800" dirty="0" err="1"/>
              <a:t>hello</a:t>
            </a:r>
            <a:r>
              <a:rPr lang="da-DK" sz="1800" dirty="0"/>
              <a:t>", "</a:t>
            </a:r>
            <a:r>
              <a:rPr lang="da-DK" sz="1800" dirty="0" err="1"/>
              <a:t>hello</a:t>
            </a:r>
            <a:r>
              <a:rPr lang="da-DK" sz="1800" dirty="0"/>
              <a:t>")) # True </a:t>
            </a:r>
          </a:p>
          <a:p>
            <a:r>
              <a:rPr lang="da-DK" sz="1800" dirty="0"/>
              <a:t>print(match("</a:t>
            </a:r>
            <a:r>
              <a:rPr lang="da-DK" sz="1800" dirty="0" err="1"/>
              <a:t>hello</a:t>
            </a:r>
            <a:r>
              <a:rPr lang="da-DK" sz="1800" dirty="0"/>
              <a:t>", "</a:t>
            </a:r>
            <a:r>
              <a:rPr lang="da-DK" sz="1800" dirty="0" err="1"/>
              <a:t>h.llo</a:t>
            </a:r>
            <a:r>
              <a:rPr lang="da-DK" sz="1800" dirty="0"/>
              <a:t>")) # True </a:t>
            </a:r>
          </a:p>
          <a:p>
            <a:r>
              <a:rPr lang="da-DK" sz="1800" dirty="0"/>
              <a:t>print(match("</a:t>
            </a:r>
            <a:r>
              <a:rPr lang="da-DK" sz="1800" dirty="0" err="1"/>
              <a:t>hello</a:t>
            </a:r>
            <a:r>
              <a:rPr lang="da-DK" sz="1800" dirty="0"/>
              <a:t>", "</a:t>
            </a:r>
            <a:r>
              <a:rPr lang="da-DK" sz="1800" dirty="0" err="1"/>
              <a:t>h.lly</a:t>
            </a:r>
            <a:r>
              <a:rPr lang="da-DK" sz="1800" dirty="0"/>
              <a:t>")) # False</a:t>
            </a:r>
          </a:p>
        </p:txBody>
      </p:sp>
    </p:spTree>
    <p:extLst>
      <p:ext uri="{BB962C8B-B14F-4D97-AF65-F5344CB8AC3E}">
        <p14:creationId xmlns:p14="http://schemas.microsoft.com/office/powerpoint/2010/main" val="3088423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88F445E-07CD-40CB-B15B-1773DFB1787D}"/>
              </a:ext>
            </a:extLst>
          </p:cNvPr>
          <p:cNvSpPr>
            <a:spLocks noGrp="1"/>
          </p:cNvSpPr>
          <p:nvPr>
            <p:ph type="body" sz="quarter" idx="10"/>
          </p:nvPr>
        </p:nvSpPr>
        <p:spPr/>
        <p:txBody>
          <a:bodyPr/>
          <a:lstStyle/>
          <a:p>
            <a:r>
              <a:rPr lang="da-DK" dirty="0"/>
              <a:t>for</a:t>
            </a:r>
          </a:p>
        </p:txBody>
      </p:sp>
      <p:sp>
        <p:nvSpPr>
          <p:cNvPr id="4" name="Rektangel 3">
            <a:extLst>
              <a:ext uri="{FF2B5EF4-FFF2-40B4-BE49-F238E27FC236}">
                <a16:creationId xmlns:a16="http://schemas.microsoft.com/office/drawing/2014/main" id="{E6661904-94DB-42EA-967B-BD27210DAB13}"/>
              </a:ext>
            </a:extLst>
          </p:cNvPr>
          <p:cNvSpPr/>
          <p:nvPr/>
        </p:nvSpPr>
        <p:spPr>
          <a:xfrm>
            <a:off x="395536" y="1059582"/>
            <a:ext cx="6696744" cy="2092881"/>
          </a:xfrm>
          <a:prstGeom prst="rect">
            <a:avLst/>
          </a:prstGeom>
        </p:spPr>
        <p:txBody>
          <a:bodyPr wrap="square">
            <a:spAutoFit/>
          </a:bodyPr>
          <a:lstStyle/>
          <a:p>
            <a:r>
              <a:rPr lang="da-DK" sz="1000" dirty="0"/>
              <a:t># Scriptet udskriver tallene fra 1 til 10</a:t>
            </a:r>
          </a:p>
          <a:p>
            <a:endParaRPr lang="da-DK" sz="1000" dirty="0"/>
          </a:p>
          <a:p>
            <a:r>
              <a:rPr lang="da-DK" sz="1000" dirty="0"/>
              <a:t># Brug af for-statement til at gennemgå alle tal i rækken </a:t>
            </a:r>
            <a:r>
              <a:rPr lang="da-DK" sz="1000" dirty="0">
                <a:solidFill>
                  <a:srgbClr val="FF0000"/>
                </a:solidFill>
              </a:rPr>
              <a:t>1 til 10</a:t>
            </a:r>
          </a:p>
          <a:p>
            <a:r>
              <a:rPr lang="da-DK" sz="1000" dirty="0"/>
              <a:t># </a:t>
            </a:r>
            <a:r>
              <a:rPr lang="da-DK" sz="1000" dirty="0">
                <a:solidFill>
                  <a:srgbClr val="FF0000"/>
                </a:solidFill>
              </a:rPr>
              <a:t>(fra og med, til)</a:t>
            </a:r>
          </a:p>
          <a:p>
            <a:r>
              <a:rPr lang="da-DK" sz="1000" dirty="0"/>
              <a:t>for i in range(1, 11):</a:t>
            </a:r>
          </a:p>
          <a:p>
            <a:r>
              <a:rPr lang="da-DK" sz="1000" dirty="0"/>
              <a:t>    print(i)</a:t>
            </a:r>
          </a:p>
          <a:p>
            <a:endParaRPr lang="da-DK" sz="1000" dirty="0"/>
          </a:p>
          <a:p>
            <a:r>
              <a:rPr lang="da-DK" sz="1000" dirty="0"/>
              <a:t># eller</a:t>
            </a:r>
          </a:p>
          <a:p>
            <a:endParaRPr lang="da-DK" sz="1000" dirty="0"/>
          </a:p>
          <a:p>
            <a:r>
              <a:rPr lang="da-DK" sz="1000" dirty="0"/>
              <a:t># Brug af for-statement til at gennemgå en liste af ord</a:t>
            </a:r>
          </a:p>
          <a:p>
            <a:r>
              <a:rPr lang="da-DK" sz="1000" dirty="0" err="1"/>
              <a:t>words</a:t>
            </a:r>
            <a:r>
              <a:rPr lang="da-DK" sz="1000" dirty="0"/>
              <a:t> = ["dog", "</a:t>
            </a:r>
            <a:r>
              <a:rPr lang="da-DK" sz="1000" dirty="0" err="1"/>
              <a:t>cat</a:t>
            </a:r>
            <a:r>
              <a:rPr lang="da-DK" sz="1000" dirty="0"/>
              <a:t>", "</a:t>
            </a:r>
            <a:r>
              <a:rPr lang="da-DK" sz="1000" dirty="0" err="1"/>
              <a:t>bird</a:t>
            </a:r>
            <a:r>
              <a:rPr lang="da-DK" sz="1000" dirty="0"/>
              <a:t>", "</a:t>
            </a:r>
            <a:r>
              <a:rPr lang="da-DK" sz="1000" dirty="0" err="1"/>
              <a:t>fish</a:t>
            </a:r>
            <a:r>
              <a:rPr lang="da-DK" sz="1000" dirty="0"/>
              <a:t>"]</a:t>
            </a:r>
          </a:p>
          <a:p>
            <a:r>
              <a:rPr lang="da-DK" sz="1000" dirty="0"/>
              <a:t>for </a:t>
            </a:r>
            <a:r>
              <a:rPr lang="da-DK" sz="1000" dirty="0" err="1"/>
              <a:t>word</a:t>
            </a:r>
            <a:r>
              <a:rPr lang="da-DK" sz="1000" dirty="0"/>
              <a:t> in </a:t>
            </a:r>
            <a:r>
              <a:rPr lang="da-DK" sz="1000" dirty="0" err="1"/>
              <a:t>words</a:t>
            </a:r>
            <a:r>
              <a:rPr lang="da-DK" sz="1000" dirty="0"/>
              <a:t>:</a:t>
            </a:r>
          </a:p>
          <a:p>
            <a:r>
              <a:rPr lang="da-DK" sz="1000" dirty="0"/>
              <a:t>    print(</a:t>
            </a:r>
            <a:r>
              <a:rPr lang="da-DK" sz="1000" dirty="0" err="1"/>
              <a:t>word</a:t>
            </a:r>
            <a:r>
              <a:rPr lang="da-DK" sz="1000" dirty="0"/>
              <a:t>)</a:t>
            </a:r>
          </a:p>
        </p:txBody>
      </p:sp>
    </p:spTree>
    <p:extLst>
      <p:ext uri="{BB962C8B-B14F-4D97-AF65-F5344CB8AC3E}">
        <p14:creationId xmlns:p14="http://schemas.microsoft.com/office/powerpoint/2010/main" val="2623716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1C5F2065-8354-45F6-A823-18BD3DD2C08C}"/>
              </a:ext>
            </a:extLst>
          </p:cNvPr>
          <p:cNvSpPr>
            <a:spLocks noGrp="1"/>
          </p:cNvSpPr>
          <p:nvPr>
            <p:ph type="body" sz="quarter" idx="10"/>
          </p:nvPr>
        </p:nvSpPr>
        <p:spPr/>
        <p:txBody>
          <a:bodyPr/>
          <a:lstStyle/>
          <a:p>
            <a:r>
              <a:rPr lang="da-DK" dirty="0" err="1"/>
              <a:t>while</a:t>
            </a:r>
            <a:endParaRPr lang="da-DK" dirty="0"/>
          </a:p>
        </p:txBody>
      </p:sp>
      <p:sp>
        <p:nvSpPr>
          <p:cNvPr id="4" name="Rektangel 3">
            <a:extLst>
              <a:ext uri="{FF2B5EF4-FFF2-40B4-BE49-F238E27FC236}">
                <a16:creationId xmlns:a16="http://schemas.microsoft.com/office/drawing/2014/main" id="{D4FEC639-25AE-4849-A8E2-9FA9E5AAD3B4}"/>
              </a:ext>
            </a:extLst>
          </p:cNvPr>
          <p:cNvSpPr/>
          <p:nvPr/>
        </p:nvSpPr>
        <p:spPr>
          <a:xfrm>
            <a:off x="395536" y="1275606"/>
            <a:ext cx="6650784" cy="2031325"/>
          </a:xfrm>
          <a:prstGeom prst="rect">
            <a:avLst/>
          </a:prstGeom>
        </p:spPr>
        <p:txBody>
          <a:bodyPr wrap="square">
            <a:spAutoFit/>
          </a:bodyPr>
          <a:lstStyle/>
          <a:p>
            <a:r>
              <a:rPr lang="da-DK" sz="900" dirty="0"/>
              <a:t># Scriptet spørger brugeren om at indtaste et tal, indtil det indtastede tal er større end 10</a:t>
            </a:r>
          </a:p>
          <a:p>
            <a:endParaRPr lang="da-DK" sz="900" dirty="0"/>
          </a:p>
          <a:p>
            <a:r>
              <a:rPr lang="da-DK" sz="900" dirty="0" err="1"/>
              <a:t>while</a:t>
            </a:r>
            <a:r>
              <a:rPr lang="da-DK" sz="900" dirty="0"/>
              <a:t> True:</a:t>
            </a:r>
          </a:p>
          <a:p>
            <a:r>
              <a:rPr lang="da-DK" sz="900" dirty="0"/>
              <a:t>    </a:t>
            </a:r>
            <a:r>
              <a:rPr lang="da-DK" sz="900" dirty="0" err="1"/>
              <a:t>number</a:t>
            </a:r>
            <a:r>
              <a:rPr lang="da-DK" sz="900" dirty="0"/>
              <a:t> = input("Indtast et tal (skal være større end 10): ")</a:t>
            </a:r>
          </a:p>
          <a:p>
            <a:r>
              <a:rPr lang="da-DK" sz="900" dirty="0"/>
              <a:t>    </a:t>
            </a:r>
            <a:r>
              <a:rPr lang="da-DK" sz="900" dirty="0" err="1"/>
              <a:t>if</a:t>
            </a:r>
            <a:r>
              <a:rPr lang="da-DK" sz="900" dirty="0"/>
              <a:t> </a:t>
            </a:r>
            <a:r>
              <a:rPr lang="da-DK" sz="900" dirty="0" err="1"/>
              <a:t>number.isnumeric</a:t>
            </a:r>
            <a:r>
              <a:rPr lang="da-DK" sz="900" dirty="0"/>
              <a:t>():</a:t>
            </a:r>
          </a:p>
          <a:p>
            <a:r>
              <a:rPr lang="da-DK" sz="900" dirty="0"/>
              <a:t>        </a:t>
            </a:r>
            <a:r>
              <a:rPr lang="da-DK" sz="900" dirty="0" err="1"/>
              <a:t>number</a:t>
            </a:r>
            <a:r>
              <a:rPr lang="da-DK" sz="900" dirty="0"/>
              <a:t> = </a:t>
            </a:r>
            <a:r>
              <a:rPr lang="da-DK" sz="900" dirty="0" err="1"/>
              <a:t>int</a:t>
            </a:r>
            <a:r>
              <a:rPr lang="da-DK" sz="900" dirty="0"/>
              <a:t>(</a:t>
            </a:r>
            <a:r>
              <a:rPr lang="da-DK" sz="900" dirty="0" err="1"/>
              <a:t>number</a:t>
            </a:r>
            <a:r>
              <a:rPr lang="da-DK" sz="900" dirty="0"/>
              <a:t>)</a:t>
            </a:r>
          </a:p>
          <a:p>
            <a:r>
              <a:rPr lang="da-DK" sz="900" dirty="0"/>
              <a:t>        </a:t>
            </a:r>
            <a:r>
              <a:rPr lang="da-DK" sz="900" dirty="0" err="1"/>
              <a:t>if</a:t>
            </a:r>
            <a:r>
              <a:rPr lang="da-DK" sz="900" dirty="0"/>
              <a:t> </a:t>
            </a:r>
            <a:r>
              <a:rPr lang="da-DK" sz="900" dirty="0" err="1"/>
              <a:t>number</a:t>
            </a:r>
            <a:r>
              <a:rPr lang="da-DK" sz="900" dirty="0"/>
              <a:t> &gt; 10:</a:t>
            </a:r>
          </a:p>
          <a:p>
            <a:r>
              <a:rPr lang="da-DK" sz="900" dirty="0"/>
              <a:t>            print("Tak, tallet er større end 10.")</a:t>
            </a:r>
          </a:p>
          <a:p>
            <a:r>
              <a:rPr lang="da-DK" sz="900" dirty="0"/>
              <a:t>            break</a:t>
            </a:r>
          </a:p>
          <a:p>
            <a:r>
              <a:rPr lang="da-DK" sz="900" dirty="0"/>
              <a:t>        </a:t>
            </a:r>
            <a:r>
              <a:rPr lang="da-DK" sz="900" dirty="0" err="1"/>
              <a:t>else</a:t>
            </a:r>
            <a:r>
              <a:rPr lang="da-DK" sz="900" dirty="0"/>
              <a:t>:</a:t>
            </a:r>
          </a:p>
          <a:p>
            <a:r>
              <a:rPr lang="da-DK" sz="900" dirty="0"/>
              <a:t>            print("Tallet er ikke større end 10, prøv igen.")</a:t>
            </a:r>
          </a:p>
          <a:p>
            <a:r>
              <a:rPr lang="da-DK" sz="900" dirty="0"/>
              <a:t>    </a:t>
            </a:r>
            <a:r>
              <a:rPr lang="da-DK" sz="900" dirty="0" err="1"/>
              <a:t>else</a:t>
            </a:r>
            <a:r>
              <a:rPr lang="da-DK" sz="900" dirty="0"/>
              <a:t>:</a:t>
            </a:r>
          </a:p>
          <a:p>
            <a:r>
              <a:rPr lang="da-DK" sz="900" dirty="0"/>
              <a:t>        print("Det indtastede er ikke et tal, prøv igen.")</a:t>
            </a:r>
          </a:p>
          <a:p>
            <a:endParaRPr lang="da-DK" sz="900" dirty="0"/>
          </a:p>
        </p:txBody>
      </p:sp>
    </p:spTree>
    <p:extLst>
      <p:ext uri="{BB962C8B-B14F-4D97-AF65-F5344CB8AC3E}">
        <p14:creationId xmlns:p14="http://schemas.microsoft.com/office/powerpoint/2010/main" val="9125230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4275016"/>
          </a:xfrm>
        </p:spPr>
        <p:txBody>
          <a:bodyPr/>
          <a:lstStyle/>
          <a:p>
            <a:r>
              <a:rPr lang="da-DK" dirty="0">
                <a:hlinkClick r:id="rId2"/>
              </a:rPr>
              <a:t>https://docs.python.org/3/tutorial/controlflow.html#defining-functions</a:t>
            </a:r>
            <a:endParaRPr lang="da-DK" dirty="0"/>
          </a:p>
          <a:p>
            <a:pPr marL="0" indent="0">
              <a:buNone/>
            </a:pPr>
            <a:endParaRPr lang="da-DK" dirty="0"/>
          </a:p>
          <a:p>
            <a:pPr marL="0" indent="0">
              <a:buNone/>
            </a:pPr>
            <a:r>
              <a:rPr lang="da-DK" dirty="0"/>
              <a:t>print()</a:t>
            </a:r>
          </a:p>
          <a:p>
            <a:pPr marL="0" indent="0">
              <a:buNone/>
            </a:pPr>
            <a:r>
              <a:rPr lang="da-DK" dirty="0" err="1"/>
              <a:t>inp</a:t>
            </a:r>
            <a:r>
              <a:rPr lang="da-DK" dirty="0"/>
              <a:t> = </a:t>
            </a:r>
            <a:r>
              <a:rPr lang="da-DK" dirty="0" err="1"/>
              <a:t>int</a:t>
            </a:r>
            <a:r>
              <a:rPr lang="da-DK" dirty="0"/>
              <a:t>(input(‘Indskriv et tal: ’)) #funktion i </a:t>
            </a:r>
            <a:r>
              <a:rPr lang="da-DK" dirty="0" err="1"/>
              <a:t>funtion</a:t>
            </a:r>
            <a:endParaRPr lang="da-DK" dirty="0"/>
          </a:p>
          <a:p>
            <a:pPr marL="0" indent="0">
              <a:buNone/>
            </a:pPr>
            <a:r>
              <a:rPr lang="da-DK" dirty="0"/>
              <a:t>___________________________________________________</a:t>
            </a:r>
          </a:p>
          <a:p>
            <a:pPr marL="0" indent="0">
              <a:buNone/>
            </a:pPr>
            <a:endParaRPr lang="da-DK" dirty="0"/>
          </a:p>
          <a:p>
            <a:pPr marL="0" indent="0">
              <a:buNone/>
            </a:pPr>
            <a:r>
              <a:rPr lang="en-US" dirty="0"/>
              <a:t>def add(a, b): </a:t>
            </a:r>
          </a:p>
          <a:p>
            <a:pPr marL="457200" lvl="1" indent="0">
              <a:buNone/>
            </a:pPr>
            <a:r>
              <a:rPr lang="en-US" dirty="0"/>
              <a:t>return a + b </a:t>
            </a:r>
          </a:p>
          <a:p>
            <a:pPr marL="457200" lvl="1" indent="0">
              <a:buNone/>
            </a:pPr>
            <a:endParaRPr lang="en-US" dirty="0"/>
          </a:p>
          <a:p>
            <a:pPr marL="457200" lvl="1" indent="0">
              <a:buNone/>
            </a:pPr>
            <a:endParaRPr lang="en-US" dirty="0"/>
          </a:p>
          <a:p>
            <a:pPr marL="57150" indent="0">
              <a:buNone/>
            </a:pPr>
            <a:r>
              <a:rPr lang="en-US" dirty="0"/>
              <a:t>print(add(3,4))</a:t>
            </a:r>
            <a:r>
              <a:rPr lang="da-DK" dirty="0"/>
              <a:t> </a:t>
            </a:r>
          </a:p>
        </p:txBody>
      </p:sp>
      <p:sp>
        <p:nvSpPr>
          <p:cNvPr id="3" name="Pladsholder til tekst 2"/>
          <p:cNvSpPr>
            <a:spLocks noGrp="1"/>
          </p:cNvSpPr>
          <p:nvPr>
            <p:ph type="body" sz="quarter" idx="10"/>
          </p:nvPr>
        </p:nvSpPr>
        <p:spPr/>
        <p:txBody>
          <a:bodyPr/>
          <a:lstStyle/>
          <a:p>
            <a:r>
              <a:rPr lang="da-DK" dirty="0"/>
              <a:t>Python </a:t>
            </a:r>
            <a:r>
              <a:rPr lang="da-DK" dirty="0" err="1"/>
              <a:t>functions</a:t>
            </a:r>
            <a:endParaRPr lang="da-DK" dirty="0"/>
          </a:p>
        </p:txBody>
      </p:sp>
    </p:spTree>
    <p:extLst>
      <p:ext uri="{BB962C8B-B14F-4D97-AF65-F5344CB8AC3E}">
        <p14:creationId xmlns:p14="http://schemas.microsoft.com/office/powerpoint/2010/main" val="1426465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369606"/>
          </a:xfrm>
        </p:spPr>
        <p:txBody>
          <a:bodyPr/>
          <a:lstStyle/>
          <a:p>
            <a:r>
              <a:rPr lang="da-DK" dirty="0">
                <a:hlinkClick r:id="rId2"/>
              </a:rPr>
              <a:t>https://docs.python.org/3/tutorial/controlflow.html#more-on-defining-functions</a:t>
            </a:r>
            <a:endParaRPr lang="da-DK" dirty="0"/>
          </a:p>
          <a:p>
            <a:endParaRPr lang="da-DK" dirty="0"/>
          </a:p>
        </p:txBody>
      </p:sp>
      <p:sp>
        <p:nvSpPr>
          <p:cNvPr id="3" name="Pladsholder til tekst 2"/>
          <p:cNvSpPr>
            <a:spLocks noGrp="1"/>
          </p:cNvSpPr>
          <p:nvPr>
            <p:ph type="body" sz="quarter" idx="10"/>
          </p:nvPr>
        </p:nvSpPr>
        <p:spPr/>
        <p:txBody>
          <a:bodyPr/>
          <a:lstStyle/>
          <a:p>
            <a:r>
              <a:rPr lang="da-DK" dirty="0"/>
              <a:t>Python moduler</a:t>
            </a:r>
          </a:p>
        </p:txBody>
      </p:sp>
      <p:sp>
        <p:nvSpPr>
          <p:cNvPr id="4" name="Rektangel 3">
            <a:extLst>
              <a:ext uri="{FF2B5EF4-FFF2-40B4-BE49-F238E27FC236}">
                <a16:creationId xmlns:a16="http://schemas.microsoft.com/office/drawing/2014/main" id="{00D757A2-A34B-4D25-8F3B-35B4FAB2AAFB}"/>
              </a:ext>
            </a:extLst>
          </p:cNvPr>
          <p:cNvSpPr/>
          <p:nvPr/>
        </p:nvSpPr>
        <p:spPr>
          <a:xfrm>
            <a:off x="395536" y="2192357"/>
            <a:ext cx="8463942" cy="1815882"/>
          </a:xfrm>
          <a:prstGeom prst="rect">
            <a:avLst/>
          </a:prstGeom>
        </p:spPr>
        <p:txBody>
          <a:bodyPr wrap="square">
            <a:spAutoFit/>
          </a:bodyPr>
          <a:lstStyle/>
          <a:p>
            <a:r>
              <a:rPr lang="da-DK" sz="1600" dirty="0">
                <a:solidFill>
                  <a:srgbClr val="374151"/>
                </a:solidFill>
                <a:latin typeface="Söhne"/>
              </a:rPr>
              <a:t>Et Python-modul er en samling af Python-definitioner og kommandoer, der kan bruges i andre Python-programmer. Modulerne er gemt i filer med en ".py" udvidelse og kan indeholde klasser, funktioner, variabler og andre objekter. Modulerne giver mulighed for at genbruge kode og organisere dit program i logiske enheder.</a:t>
            </a:r>
          </a:p>
          <a:p>
            <a:r>
              <a:rPr lang="da-DK" sz="1600" dirty="0">
                <a:solidFill>
                  <a:srgbClr val="374151"/>
                </a:solidFill>
                <a:latin typeface="Söhne"/>
              </a:rPr>
              <a:t>For at bruge en funktion eller en variabel fra et modul i dit program, skal du først importere modulet ved hjælp af import-erklæringen. Derefter kan du bruge funktionerne eller variablerne fra modulet ved at bruge modulnavnet som præfiks.</a:t>
            </a:r>
            <a:endParaRPr lang="da-DK" sz="1600" b="0" i="0" dirty="0">
              <a:solidFill>
                <a:srgbClr val="374151"/>
              </a:solidFill>
              <a:effectLst/>
              <a:latin typeface="Söhne"/>
            </a:endParaRPr>
          </a:p>
        </p:txBody>
      </p:sp>
    </p:spTree>
    <p:extLst>
      <p:ext uri="{BB962C8B-B14F-4D97-AF65-F5344CB8AC3E}">
        <p14:creationId xmlns:p14="http://schemas.microsoft.com/office/powerpoint/2010/main" val="250575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062377"/>
          </a:xfrm>
        </p:spPr>
        <p:txBody>
          <a:bodyPr/>
          <a:lstStyle/>
          <a:p>
            <a:r>
              <a:rPr lang="da-DK" dirty="0"/>
              <a:t>Godkendte Teknologiske Serviceinstitutter</a:t>
            </a:r>
          </a:p>
          <a:p>
            <a:r>
              <a:rPr lang="da-DK" sz="1400" b="1" dirty="0"/>
              <a:t>Nøgletal for Teknologisk Institut</a:t>
            </a:r>
          </a:p>
          <a:p>
            <a:r>
              <a:rPr lang="da-DK" sz="1400" dirty="0"/>
              <a:t>• Omsætning, mio. kr.: 1.078</a:t>
            </a:r>
            <a:br>
              <a:rPr lang="da-DK" sz="1400" dirty="0"/>
            </a:br>
            <a:r>
              <a:rPr lang="da-DK" sz="1400" dirty="0"/>
              <a:t>• Kommerciel omsætning</a:t>
            </a:r>
          </a:p>
          <a:p>
            <a:r>
              <a:rPr lang="da-DK" sz="1400" dirty="0"/>
              <a:t>• F&amp;U-indsats</a:t>
            </a:r>
          </a:p>
          <a:p>
            <a:r>
              <a:rPr lang="da-DK" sz="1400" dirty="0"/>
              <a:t>• Resultatkontrakter</a:t>
            </a:r>
            <a:br>
              <a:rPr lang="da-DK" sz="1400" dirty="0"/>
            </a:br>
            <a:r>
              <a:rPr lang="da-DK" sz="1400" dirty="0"/>
              <a:t>• Medarbejdere:  &gt; 1000</a:t>
            </a:r>
          </a:p>
          <a:p>
            <a:r>
              <a:rPr lang="da-DK" sz="1400" dirty="0"/>
              <a:t>Teknologisk Institut udvikler og formidler teknologiske fremskridt til gavn for dansk erhvervsliv og samfundet i øvrigt og har hvert år mere end 15.000 virksomheder som kunder. Teknologisk Instituts aktiviteter er samlet i otte divisioner: Byggeri og anlæg, Energi og Klima, Erhvervsudvikling, Life Science, Danish Meat Research Institute, Materialer, Produktion og Økonomi.</a:t>
            </a:r>
          </a:p>
        </p:txBody>
      </p:sp>
      <p:sp>
        <p:nvSpPr>
          <p:cNvPr id="3" name="Pladsholder til tekst 2"/>
          <p:cNvSpPr>
            <a:spLocks noGrp="1"/>
          </p:cNvSpPr>
          <p:nvPr>
            <p:ph type="body" sz="quarter" idx="10"/>
          </p:nvPr>
        </p:nvSpPr>
        <p:spPr/>
        <p:txBody>
          <a:bodyPr/>
          <a:lstStyle/>
          <a:p>
            <a:r>
              <a:rPr lang="da-DK" dirty="0"/>
              <a:t>Teknologisk Institut</a:t>
            </a:r>
          </a:p>
        </p:txBody>
      </p:sp>
    </p:spTree>
    <p:extLst>
      <p:ext uri="{BB962C8B-B14F-4D97-AF65-F5344CB8AC3E}">
        <p14:creationId xmlns:p14="http://schemas.microsoft.com/office/powerpoint/2010/main" val="26885564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B968399-0552-444A-89F1-CC53114281F7}"/>
              </a:ext>
            </a:extLst>
          </p:cNvPr>
          <p:cNvSpPr>
            <a:spLocks noGrp="1"/>
          </p:cNvSpPr>
          <p:nvPr>
            <p:ph type="body" sz="quarter" idx="10"/>
          </p:nvPr>
        </p:nvSpPr>
        <p:spPr/>
        <p:txBody>
          <a:bodyPr/>
          <a:lstStyle/>
          <a:p>
            <a:r>
              <a:rPr lang="da-DK" dirty="0"/>
              <a:t>Import i </a:t>
            </a:r>
            <a:r>
              <a:rPr lang="da-DK" dirty="0" err="1"/>
              <a:t>python</a:t>
            </a:r>
            <a:endParaRPr lang="da-DK" dirty="0"/>
          </a:p>
        </p:txBody>
      </p:sp>
      <p:sp>
        <p:nvSpPr>
          <p:cNvPr id="4" name="Rektangel 3">
            <a:extLst>
              <a:ext uri="{FF2B5EF4-FFF2-40B4-BE49-F238E27FC236}">
                <a16:creationId xmlns:a16="http://schemas.microsoft.com/office/drawing/2014/main" id="{9EF74EF3-B503-421B-829C-B42BA355E13A}"/>
              </a:ext>
            </a:extLst>
          </p:cNvPr>
          <p:cNvSpPr/>
          <p:nvPr/>
        </p:nvSpPr>
        <p:spPr>
          <a:xfrm>
            <a:off x="395536" y="1491630"/>
            <a:ext cx="4572000" cy="1569660"/>
          </a:xfrm>
          <a:prstGeom prst="rect">
            <a:avLst/>
          </a:prstGeom>
        </p:spPr>
        <p:txBody>
          <a:bodyPr>
            <a:spAutoFit/>
          </a:bodyPr>
          <a:lstStyle/>
          <a:p>
            <a:r>
              <a:rPr lang="da-DK" dirty="0"/>
              <a:t>import </a:t>
            </a:r>
            <a:r>
              <a:rPr lang="da-DK" dirty="0" err="1"/>
              <a:t>math</a:t>
            </a:r>
            <a:endParaRPr lang="da-DK" dirty="0"/>
          </a:p>
          <a:p>
            <a:endParaRPr lang="da-DK" dirty="0"/>
          </a:p>
          <a:p>
            <a:r>
              <a:rPr lang="da-DK" dirty="0"/>
              <a:t>x = </a:t>
            </a:r>
            <a:r>
              <a:rPr lang="da-DK" dirty="0" err="1"/>
              <a:t>math.cos</a:t>
            </a:r>
            <a:r>
              <a:rPr lang="da-DK" dirty="0"/>
              <a:t>(</a:t>
            </a:r>
            <a:r>
              <a:rPr lang="da-DK" dirty="0" err="1"/>
              <a:t>math.pi</a:t>
            </a:r>
            <a:r>
              <a:rPr lang="da-DK" dirty="0"/>
              <a:t>)</a:t>
            </a:r>
          </a:p>
          <a:p>
            <a:r>
              <a:rPr lang="da-DK" dirty="0"/>
              <a:t>print(x) # -1.0</a:t>
            </a:r>
          </a:p>
        </p:txBody>
      </p:sp>
      <p:sp>
        <p:nvSpPr>
          <p:cNvPr id="5" name="Rektangel 4">
            <a:extLst>
              <a:ext uri="{FF2B5EF4-FFF2-40B4-BE49-F238E27FC236}">
                <a16:creationId xmlns:a16="http://schemas.microsoft.com/office/drawing/2014/main" id="{E30E35D3-6BF7-43F1-9DE3-4D9828498D9A}"/>
              </a:ext>
            </a:extLst>
          </p:cNvPr>
          <p:cNvSpPr/>
          <p:nvPr/>
        </p:nvSpPr>
        <p:spPr>
          <a:xfrm>
            <a:off x="4644008" y="2645907"/>
            <a:ext cx="4572000" cy="1569660"/>
          </a:xfrm>
          <a:prstGeom prst="rect">
            <a:avLst/>
          </a:prstGeom>
        </p:spPr>
        <p:txBody>
          <a:bodyPr>
            <a:spAutoFit/>
          </a:bodyPr>
          <a:lstStyle/>
          <a:p>
            <a:r>
              <a:rPr lang="da-DK" dirty="0"/>
              <a:t>from </a:t>
            </a:r>
            <a:r>
              <a:rPr lang="da-DK" dirty="0" err="1"/>
              <a:t>math</a:t>
            </a:r>
            <a:r>
              <a:rPr lang="da-DK" dirty="0"/>
              <a:t> import pi, cos</a:t>
            </a:r>
          </a:p>
          <a:p>
            <a:endParaRPr lang="da-DK" dirty="0"/>
          </a:p>
          <a:p>
            <a:r>
              <a:rPr lang="da-DK" dirty="0"/>
              <a:t>x = cos(pi)</a:t>
            </a:r>
          </a:p>
          <a:p>
            <a:r>
              <a:rPr lang="da-DK" dirty="0"/>
              <a:t>print(x) # -1.0</a:t>
            </a:r>
          </a:p>
        </p:txBody>
      </p:sp>
    </p:spTree>
    <p:extLst>
      <p:ext uri="{BB962C8B-B14F-4D97-AF65-F5344CB8AC3E}">
        <p14:creationId xmlns:p14="http://schemas.microsoft.com/office/powerpoint/2010/main" val="2500150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04025" y="699542"/>
            <a:ext cx="8535950" cy="1000274"/>
          </a:xfrm>
        </p:spPr>
        <p:txBody>
          <a:bodyPr/>
          <a:lstStyle/>
          <a:p>
            <a:r>
              <a:rPr lang="da-DK" dirty="0">
                <a:hlinkClick r:id="rId2"/>
              </a:rPr>
              <a:t>https://docs.python.org/3/tutorial/inputoutput.html#reading-and-writing-files</a:t>
            </a:r>
            <a:endParaRPr lang="da-DK" dirty="0"/>
          </a:p>
        </p:txBody>
      </p:sp>
      <p:sp>
        <p:nvSpPr>
          <p:cNvPr id="3" name="Pladsholder til tekst 2"/>
          <p:cNvSpPr>
            <a:spLocks noGrp="1"/>
          </p:cNvSpPr>
          <p:nvPr>
            <p:ph type="body" sz="quarter" idx="10"/>
          </p:nvPr>
        </p:nvSpPr>
        <p:spPr/>
        <p:txBody>
          <a:bodyPr/>
          <a:lstStyle/>
          <a:p>
            <a:r>
              <a:rPr lang="da-DK" dirty="0"/>
              <a:t>Python filer</a:t>
            </a:r>
          </a:p>
        </p:txBody>
      </p:sp>
      <p:sp>
        <p:nvSpPr>
          <p:cNvPr id="4" name="Rektangel 3">
            <a:extLst>
              <a:ext uri="{FF2B5EF4-FFF2-40B4-BE49-F238E27FC236}">
                <a16:creationId xmlns:a16="http://schemas.microsoft.com/office/drawing/2014/main" id="{5CFC265A-3D76-40A2-A82E-BFEE4F9335AD}"/>
              </a:ext>
            </a:extLst>
          </p:cNvPr>
          <p:cNvSpPr/>
          <p:nvPr/>
        </p:nvSpPr>
        <p:spPr>
          <a:xfrm>
            <a:off x="755576" y="1851670"/>
            <a:ext cx="6336704" cy="2970044"/>
          </a:xfrm>
          <a:prstGeom prst="rect">
            <a:avLst/>
          </a:prstGeom>
        </p:spPr>
        <p:txBody>
          <a:bodyPr wrap="square">
            <a:spAutoFit/>
          </a:bodyPr>
          <a:lstStyle/>
          <a:p>
            <a:r>
              <a:rPr lang="da-DK" sz="1100" dirty="0"/>
              <a:t>import </a:t>
            </a:r>
            <a:r>
              <a:rPr lang="da-DK" sz="1100" dirty="0" err="1"/>
              <a:t>csv</a:t>
            </a:r>
            <a:endParaRPr lang="da-DK" sz="1100" dirty="0"/>
          </a:p>
          <a:p>
            <a:endParaRPr lang="da-DK" sz="1100" dirty="0"/>
          </a:p>
          <a:p>
            <a:r>
              <a:rPr lang="da-DK" sz="1100" dirty="0"/>
              <a:t># Læs data fra en </a:t>
            </a:r>
            <a:r>
              <a:rPr lang="da-DK" sz="1100" dirty="0" err="1"/>
              <a:t>csv</a:t>
            </a:r>
            <a:r>
              <a:rPr lang="da-DK" sz="1100" dirty="0"/>
              <a:t>-fil</a:t>
            </a:r>
          </a:p>
          <a:p>
            <a:r>
              <a:rPr lang="da-DK" sz="1100" dirty="0"/>
              <a:t>with open('data.csv', 'r') as </a:t>
            </a:r>
            <a:r>
              <a:rPr lang="da-DK" sz="1100" dirty="0" err="1"/>
              <a:t>csv_file</a:t>
            </a:r>
            <a:r>
              <a:rPr lang="da-DK" sz="1100" dirty="0"/>
              <a:t>:</a:t>
            </a:r>
          </a:p>
          <a:p>
            <a:r>
              <a:rPr lang="da-DK" sz="1100" dirty="0"/>
              <a:t>    </a:t>
            </a:r>
            <a:r>
              <a:rPr lang="da-DK" sz="1100" dirty="0" err="1"/>
              <a:t>csv_reader</a:t>
            </a:r>
            <a:r>
              <a:rPr lang="da-DK" sz="1100" dirty="0"/>
              <a:t> = </a:t>
            </a:r>
            <a:r>
              <a:rPr lang="da-DK" sz="1100" dirty="0" err="1"/>
              <a:t>csv.reader</a:t>
            </a:r>
            <a:r>
              <a:rPr lang="da-DK" sz="1100" dirty="0"/>
              <a:t>(</a:t>
            </a:r>
            <a:r>
              <a:rPr lang="da-DK" sz="1100" dirty="0" err="1"/>
              <a:t>csv_file</a:t>
            </a:r>
            <a:r>
              <a:rPr lang="da-DK" sz="1100" dirty="0"/>
              <a:t>)</a:t>
            </a:r>
          </a:p>
          <a:p>
            <a:r>
              <a:rPr lang="da-DK" sz="1100" dirty="0"/>
              <a:t>    for </a:t>
            </a:r>
            <a:r>
              <a:rPr lang="da-DK" sz="1100" dirty="0" err="1"/>
              <a:t>row</a:t>
            </a:r>
            <a:r>
              <a:rPr lang="da-DK" sz="1100" dirty="0"/>
              <a:t> in </a:t>
            </a:r>
            <a:r>
              <a:rPr lang="da-DK" sz="1100" dirty="0" err="1"/>
              <a:t>csv_reader</a:t>
            </a:r>
            <a:r>
              <a:rPr lang="da-DK" sz="1100" dirty="0"/>
              <a:t>:</a:t>
            </a:r>
          </a:p>
          <a:p>
            <a:r>
              <a:rPr lang="da-DK" sz="1100" dirty="0"/>
              <a:t>        print(</a:t>
            </a:r>
            <a:r>
              <a:rPr lang="da-DK" sz="1100" dirty="0" err="1"/>
              <a:t>row</a:t>
            </a:r>
            <a:r>
              <a:rPr lang="da-DK" sz="1100" dirty="0"/>
              <a:t>)</a:t>
            </a:r>
          </a:p>
          <a:p>
            <a:endParaRPr lang="da-DK" sz="1100" dirty="0"/>
          </a:p>
          <a:p>
            <a:r>
              <a:rPr lang="da-DK" sz="1100" dirty="0"/>
              <a:t># Skriv data til en </a:t>
            </a:r>
            <a:r>
              <a:rPr lang="da-DK" sz="1100" dirty="0" err="1"/>
              <a:t>csv</a:t>
            </a:r>
            <a:r>
              <a:rPr lang="da-DK" sz="1100" dirty="0"/>
              <a:t>-fil</a:t>
            </a:r>
          </a:p>
          <a:p>
            <a:r>
              <a:rPr lang="da-DK" sz="1100" dirty="0"/>
              <a:t>data = [['navn', 'alder', 'by'],</a:t>
            </a:r>
          </a:p>
          <a:p>
            <a:r>
              <a:rPr lang="da-DK" sz="1100" dirty="0"/>
              <a:t>        ['John', '25', 'New York'],</a:t>
            </a:r>
          </a:p>
          <a:p>
            <a:r>
              <a:rPr lang="da-DK" sz="1100" dirty="0"/>
              <a:t>        ['Jane', '32', 'San Francisco'],</a:t>
            </a:r>
          </a:p>
          <a:p>
            <a:r>
              <a:rPr lang="da-DK" sz="1100" dirty="0"/>
              <a:t>        ['Bob', '45', 'Los Angeles']]</a:t>
            </a:r>
          </a:p>
          <a:p>
            <a:endParaRPr lang="da-DK" sz="1100" dirty="0"/>
          </a:p>
          <a:p>
            <a:r>
              <a:rPr lang="da-DK" sz="1100" dirty="0"/>
              <a:t>with open('data.csv', 'w') as </a:t>
            </a:r>
            <a:r>
              <a:rPr lang="da-DK" sz="1100" dirty="0" err="1"/>
              <a:t>csv_file</a:t>
            </a:r>
            <a:r>
              <a:rPr lang="da-DK" sz="1100" dirty="0"/>
              <a:t>:</a:t>
            </a:r>
          </a:p>
          <a:p>
            <a:r>
              <a:rPr lang="da-DK" sz="1100" dirty="0"/>
              <a:t>    </a:t>
            </a:r>
            <a:r>
              <a:rPr lang="da-DK" sz="1100" dirty="0" err="1"/>
              <a:t>csv_writer</a:t>
            </a:r>
            <a:r>
              <a:rPr lang="da-DK" sz="1100" dirty="0"/>
              <a:t> = </a:t>
            </a:r>
            <a:r>
              <a:rPr lang="da-DK" sz="1100" dirty="0" err="1"/>
              <a:t>csv.writer</a:t>
            </a:r>
            <a:r>
              <a:rPr lang="da-DK" sz="1100" dirty="0"/>
              <a:t>(</a:t>
            </a:r>
            <a:r>
              <a:rPr lang="da-DK" sz="1100" dirty="0" err="1"/>
              <a:t>csv_file</a:t>
            </a:r>
            <a:r>
              <a:rPr lang="da-DK" sz="1100" dirty="0"/>
              <a:t>)</a:t>
            </a:r>
          </a:p>
          <a:p>
            <a:r>
              <a:rPr lang="da-DK" sz="1100" dirty="0"/>
              <a:t>    </a:t>
            </a:r>
            <a:r>
              <a:rPr lang="da-DK" sz="1100" dirty="0" err="1"/>
              <a:t>csv_writer.writerows</a:t>
            </a:r>
            <a:r>
              <a:rPr lang="da-DK" sz="1100" dirty="0"/>
              <a:t>(data)</a:t>
            </a:r>
          </a:p>
        </p:txBody>
      </p:sp>
    </p:spTree>
    <p:extLst>
      <p:ext uri="{BB962C8B-B14F-4D97-AF65-F5344CB8AC3E}">
        <p14:creationId xmlns:p14="http://schemas.microsoft.com/office/powerpoint/2010/main" val="2351869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10573" y="775934"/>
            <a:ext cx="8535950" cy="692497"/>
          </a:xfrm>
        </p:spPr>
        <p:txBody>
          <a:bodyPr/>
          <a:lstStyle/>
          <a:p>
            <a:r>
              <a:rPr lang="da-DK" dirty="0">
                <a:hlinkClick r:id="rId2"/>
              </a:rPr>
              <a:t>https://docs.python.org/3/library/exceptions.html</a:t>
            </a:r>
            <a:endParaRPr lang="da-DK" dirty="0"/>
          </a:p>
        </p:txBody>
      </p:sp>
      <p:sp>
        <p:nvSpPr>
          <p:cNvPr id="3" name="Pladsholder til tekst 2"/>
          <p:cNvSpPr>
            <a:spLocks noGrp="1"/>
          </p:cNvSpPr>
          <p:nvPr>
            <p:ph type="body" sz="quarter" idx="10"/>
          </p:nvPr>
        </p:nvSpPr>
        <p:spPr/>
        <p:txBody>
          <a:bodyPr/>
          <a:lstStyle/>
          <a:p>
            <a:r>
              <a:rPr lang="da-DK" dirty="0"/>
              <a:t>Python </a:t>
            </a:r>
            <a:r>
              <a:rPr lang="da-DK" dirty="0" err="1"/>
              <a:t>exeptions</a:t>
            </a:r>
            <a:endParaRPr lang="da-DK" dirty="0"/>
          </a:p>
        </p:txBody>
      </p:sp>
      <p:sp>
        <p:nvSpPr>
          <p:cNvPr id="4" name="Rektangel 3">
            <a:extLst>
              <a:ext uri="{FF2B5EF4-FFF2-40B4-BE49-F238E27FC236}">
                <a16:creationId xmlns:a16="http://schemas.microsoft.com/office/drawing/2014/main" id="{16B666B9-6817-4973-8C34-BB77CC2B8216}"/>
              </a:ext>
            </a:extLst>
          </p:cNvPr>
          <p:cNvSpPr/>
          <p:nvPr/>
        </p:nvSpPr>
        <p:spPr>
          <a:xfrm>
            <a:off x="755576" y="1851670"/>
            <a:ext cx="4572000" cy="1785104"/>
          </a:xfrm>
          <a:prstGeom prst="rect">
            <a:avLst/>
          </a:prstGeom>
        </p:spPr>
        <p:txBody>
          <a:bodyPr>
            <a:spAutoFit/>
          </a:bodyPr>
          <a:lstStyle/>
          <a:p>
            <a:r>
              <a:rPr lang="da-DK" sz="1100" dirty="0"/>
              <a:t>def </a:t>
            </a:r>
            <a:r>
              <a:rPr lang="da-DK" sz="1100" dirty="0" err="1"/>
              <a:t>divide</a:t>
            </a:r>
            <a:r>
              <a:rPr lang="da-DK" sz="1100" dirty="0"/>
              <a:t>(a, b):</a:t>
            </a:r>
          </a:p>
          <a:p>
            <a:r>
              <a:rPr lang="da-DK" sz="1100" dirty="0"/>
              <a:t>    </a:t>
            </a:r>
            <a:r>
              <a:rPr lang="da-DK" sz="1100" dirty="0" err="1"/>
              <a:t>try</a:t>
            </a:r>
            <a:r>
              <a:rPr lang="da-DK" sz="1100" dirty="0"/>
              <a:t>:</a:t>
            </a:r>
          </a:p>
          <a:p>
            <a:r>
              <a:rPr lang="da-DK" sz="1100" dirty="0"/>
              <a:t>        </a:t>
            </a:r>
            <a:r>
              <a:rPr lang="da-DK" sz="1100" dirty="0" err="1"/>
              <a:t>result</a:t>
            </a:r>
            <a:r>
              <a:rPr lang="da-DK" sz="1100" dirty="0"/>
              <a:t> = a / b</a:t>
            </a:r>
          </a:p>
          <a:p>
            <a:r>
              <a:rPr lang="da-DK" sz="1100" dirty="0"/>
              <a:t>    </a:t>
            </a:r>
            <a:r>
              <a:rPr lang="da-DK" sz="1100" dirty="0" err="1"/>
              <a:t>except</a:t>
            </a:r>
            <a:r>
              <a:rPr lang="da-DK" sz="1100" dirty="0"/>
              <a:t> </a:t>
            </a:r>
            <a:r>
              <a:rPr lang="da-DK" sz="1100" dirty="0" err="1"/>
              <a:t>ZeroDivisionError</a:t>
            </a:r>
            <a:r>
              <a:rPr lang="da-DK" sz="1100" dirty="0"/>
              <a:t> as e:</a:t>
            </a:r>
          </a:p>
          <a:p>
            <a:r>
              <a:rPr lang="da-DK" sz="1100" dirty="0"/>
              <a:t>        print("Fejl: ",e)</a:t>
            </a:r>
          </a:p>
          <a:p>
            <a:r>
              <a:rPr lang="da-DK" sz="1100" dirty="0"/>
              <a:t>        return</a:t>
            </a:r>
          </a:p>
          <a:p>
            <a:r>
              <a:rPr lang="da-DK" sz="1100" dirty="0"/>
              <a:t>    return </a:t>
            </a:r>
            <a:r>
              <a:rPr lang="da-DK" sz="1100" dirty="0" err="1"/>
              <a:t>result</a:t>
            </a:r>
            <a:endParaRPr lang="da-DK" sz="1100" dirty="0"/>
          </a:p>
          <a:p>
            <a:endParaRPr lang="da-DK" sz="1100" dirty="0"/>
          </a:p>
          <a:p>
            <a:r>
              <a:rPr lang="da-DK" sz="1100" dirty="0"/>
              <a:t>print(</a:t>
            </a:r>
            <a:r>
              <a:rPr lang="da-DK" sz="1100" dirty="0" err="1"/>
              <a:t>divide</a:t>
            </a:r>
            <a:r>
              <a:rPr lang="da-DK" sz="1100" dirty="0"/>
              <a:t>(4, 2)) # 2.0</a:t>
            </a:r>
          </a:p>
          <a:p>
            <a:r>
              <a:rPr lang="da-DK" sz="1100" dirty="0"/>
              <a:t>print(</a:t>
            </a:r>
            <a:r>
              <a:rPr lang="da-DK" sz="1100" dirty="0" err="1"/>
              <a:t>divide</a:t>
            </a:r>
            <a:r>
              <a:rPr lang="da-DK" sz="1100" dirty="0"/>
              <a:t>(4, 0)) # Fejl: division by </a:t>
            </a:r>
            <a:r>
              <a:rPr lang="da-DK" sz="1100" dirty="0" err="1"/>
              <a:t>zero</a:t>
            </a:r>
            <a:endParaRPr lang="da-DK" sz="1100" dirty="0"/>
          </a:p>
        </p:txBody>
      </p:sp>
    </p:spTree>
    <p:extLst>
      <p:ext uri="{BB962C8B-B14F-4D97-AF65-F5344CB8AC3E}">
        <p14:creationId xmlns:p14="http://schemas.microsoft.com/office/powerpoint/2010/main" val="3891635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431161"/>
          </a:xfrm>
        </p:spPr>
        <p:txBody>
          <a:bodyPr/>
          <a:lstStyle/>
          <a:p>
            <a:r>
              <a:rPr lang="da-DK" dirty="0" err="1"/>
              <a:t>while</a:t>
            </a:r>
            <a:r>
              <a:rPr lang="da-DK" dirty="0"/>
              <a:t> (True):</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21067008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908489"/>
          </a:xfrm>
        </p:spPr>
        <p:txBody>
          <a:bodyPr/>
          <a:lstStyle/>
          <a:p>
            <a:r>
              <a:rPr lang="da-DK" dirty="0" err="1"/>
              <a:t>while</a:t>
            </a:r>
            <a:r>
              <a:rPr lang="da-DK" dirty="0"/>
              <a:t> (True):</a:t>
            </a:r>
          </a:p>
          <a:p>
            <a:r>
              <a:rPr lang="da-DK" dirty="0"/>
              <a:t>	</a:t>
            </a:r>
            <a:r>
              <a:rPr lang="da-DK" dirty="0" err="1"/>
              <a:t>try</a:t>
            </a:r>
            <a:r>
              <a:rPr lang="da-DK" dirty="0"/>
              <a:t>:</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a:p>
            <a:r>
              <a:rPr lang="da-DK" dirty="0"/>
              <a:t>	</a:t>
            </a:r>
            <a:r>
              <a:rPr lang="da-DK" dirty="0" err="1"/>
              <a:t>except</a:t>
            </a:r>
            <a:r>
              <a:rPr lang="da-DK" dirty="0"/>
              <a:t> (</a:t>
            </a:r>
            <a:r>
              <a:rPr lang="da-DK" dirty="0" err="1"/>
              <a:t>ZeroDivisionError</a:t>
            </a:r>
            <a:r>
              <a:rPr lang="da-DK" dirty="0"/>
              <a:t>, </a:t>
            </a:r>
            <a:r>
              <a:rPr lang="da-DK" dirty="0" err="1"/>
              <a:t>ValueError</a:t>
            </a:r>
            <a:r>
              <a:rPr lang="da-DK" dirty="0"/>
              <a:t>) as </a:t>
            </a:r>
            <a:r>
              <a:rPr lang="da-DK" dirty="0" err="1"/>
              <a:t>err</a:t>
            </a:r>
            <a:r>
              <a:rPr lang="da-DK" dirty="0"/>
              <a:t>:</a:t>
            </a:r>
          </a:p>
          <a:p>
            <a:r>
              <a:rPr lang="da-DK" dirty="0"/>
              <a:t>		print (</a:t>
            </a:r>
            <a:r>
              <a:rPr lang="da-DK" dirty="0" err="1"/>
              <a:t>err</a:t>
            </a:r>
            <a:r>
              <a:rPr lang="da-DK" dirty="0"/>
              <a:t>)</a:t>
            </a:r>
          </a:p>
          <a:p>
            <a:r>
              <a:rPr lang="da-DK" dirty="0"/>
              <a:t>		#break</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622280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76CCF0C2-42A5-46C1-9BB2-AE456A36835F}"/>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AE97B2C6-CE9E-4AB1-BC45-0641068F5867}"/>
              </a:ext>
            </a:extLst>
          </p:cNvPr>
          <p:cNvSpPr/>
          <p:nvPr/>
        </p:nvSpPr>
        <p:spPr>
          <a:xfrm>
            <a:off x="467544" y="1563638"/>
            <a:ext cx="7344816" cy="2554545"/>
          </a:xfrm>
          <a:prstGeom prst="rect">
            <a:avLst/>
          </a:prstGeom>
        </p:spPr>
        <p:txBody>
          <a:bodyPr wrap="square">
            <a:spAutoFit/>
          </a:bodyPr>
          <a:lstStyle/>
          <a:p>
            <a:r>
              <a:rPr lang="da-DK" sz="1000" dirty="0"/>
              <a:t>class Person:</a:t>
            </a:r>
          </a:p>
          <a:p>
            <a:r>
              <a:rPr lang="da-DK" sz="1000" dirty="0"/>
              <a:t>    def __</a:t>
            </a:r>
            <a:r>
              <a:rPr lang="da-DK" sz="1000" dirty="0" err="1"/>
              <a:t>init</a:t>
            </a:r>
            <a:r>
              <a:rPr lang="da-DK" sz="1000" dirty="0"/>
              <a:t>__(</a:t>
            </a:r>
            <a:r>
              <a:rPr lang="da-DK" sz="1000" dirty="0" err="1"/>
              <a:t>self</a:t>
            </a:r>
            <a:r>
              <a:rPr lang="da-DK" sz="1000" dirty="0"/>
              <a:t>, navn, alder):</a:t>
            </a:r>
          </a:p>
          <a:p>
            <a:r>
              <a:rPr lang="da-DK" sz="1000" dirty="0"/>
              <a:t>        </a:t>
            </a:r>
            <a:r>
              <a:rPr lang="da-DK" sz="1000" dirty="0" err="1"/>
              <a:t>self.navn</a:t>
            </a:r>
            <a:r>
              <a:rPr lang="da-DK" sz="1000" dirty="0"/>
              <a:t> = navn</a:t>
            </a:r>
          </a:p>
          <a:p>
            <a:r>
              <a:rPr lang="da-DK" sz="1000" dirty="0"/>
              <a:t>        </a:t>
            </a:r>
            <a:r>
              <a:rPr lang="da-DK" sz="1000" dirty="0" err="1"/>
              <a:t>self.alder</a:t>
            </a:r>
            <a:r>
              <a:rPr lang="da-DK" sz="1000" dirty="0"/>
              <a:t> = alder</a:t>
            </a:r>
          </a:p>
          <a:p>
            <a:endParaRPr lang="da-DK" sz="1000" dirty="0"/>
          </a:p>
          <a:p>
            <a:r>
              <a:rPr lang="da-DK" sz="1000" dirty="0"/>
              <a:t>    def </a:t>
            </a:r>
            <a:r>
              <a:rPr lang="da-DK" sz="1000" dirty="0" err="1"/>
              <a:t>introduce</a:t>
            </a:r>
            <a:r>
              <a:rPr lang="da-DK" sz="1000" dirty="0"/>
              <a:t>(</a:t>
            </a:r>
            <a:r>
              <a:rPr lang="da-DK" sz="1000" dirty="0" err="1"/>
              <a:t>self</a:t>
            </a:r>
            <a:r>
              <a:rPr lang="da-DK" sz="1000" dirty="0"/>
              <a:t>):</a:t>
            </a:r>
          </a:p>
          <a:p>
            <a:r>
              <a:rPr lang="da-DK" sz="1000" dirty="0"/>
              <a:t>        print("Hej, jeg hedder", </a:t>
            </a:r>
            <a:r>
              <a:rPr lang="da-DK" sz="1000" dirty="0" err="1"/>
              <a:t>self.navn</a:t>
            </a:r>
            <a:r>
              <a:rPr lang="da-DK" sz="1000" dirty="0"/>
              <a:t>, "og jeg er", </a:t>
            </a:r>
            <a:r>
              <a:rPr lang="da-DK" sz="1000" dirty="0" err="1"/>
              <a:t>self.alder</a:t>
            </a:r>
            <a:r>
              <a:rPr lang="da-DK" sz="1000" dirty="0"/>
              <a:t>, "år gammel.")</a:t>
            </a:r>
          </a:p>
          <a:p>
            <a:endParaRPr lang="da-DK" sz="1000" dirty="0"/>
          </a:p>
          <a:p>
            <a:r>
              <a:rPr lang="da-DK" sz="1000" dirty="0"/>
              <a:t>    def </a:t>
            </a:r>
            <a:r>
              <a:rPr lang="da-DK" sz="1000" dirty="0" err="1"/>
              <a:t>birthday</a:t>
            </a:r>
            <a:r>
              <a:rPr lang="da-DK" sz="1000" dirty="0"/>
              <a:t>(</a:t>
            </a:r>
            <a:r>
              <a:rPr lang="da-DK" sz="1000" dirty="0" err="1"/>
              <a:t>self</a:t>
            </a:r>
            <a:r>
              <a:rPr lang="da-DK" sz="1000" dirty="0"/>
              <a:t>):</a:t>
            </a:r>
          </a:p>
          <a:p>
            <a:r>
              <a:rPr lang="da-DK" sz="1000" dirty="0"/>
              <a:t>        </a:t>
            </a:r>
            <a:r>
              <a:rPr lang="da-DK" sz="1000" dirty="0" err="1"/>
              <a:t>self.alder</a:t>
            </a:r>
            <a:r>
              <a:rPr lang="da-DK" sz="1000" dirty="0"/>
              <a:t> += 1</a:t>
            </a:r>
          </a:p>
          <a:p>
            <a:r>
              <a:rPr lang="da-DK" sz="1000" dirty="0"/>
              <a:t>        print("Tillykke med fødselsdagen,", </a:t>
            </a:r>
            <a:r>
              <a:rPr lang="da-DK" sz="1000" dirty="0" err="1"/>
              <a:t>self.navn</a:t>
            </a:r>
            <a:r>
              <a:rPr lang="da-DK" sz="1000" dirty="0"/>
              <a:t>, "du er nu", </a:t>
            </a:r>
            <a:r>
              <a:rPr lang="da-DK" sz="1000" dirty="0" err="1"/>
              <a:t>self.alder</a:t>
            </a:r>
            <a:r>
              <a:rPr lang="da-DK" sz="1000" dirty="0"/>
              <a:t>, "år gammel.")</a:t>
            </a:r>
          </a:p>
          <a:p>
            <a:endParaRPr lang="da-DK" sz="1000" dirty="0"/>
          </a:p>
          <a:p>
            <a:r>
              <a:rPr lang="da-DK" sz="1000" dirty="0"/>
              <a:t>person1 = Person("John", 25)</a:t>
            </a:r>
          </a:p>
          <a:p>
            <a:r>
              <a:rPr lang="da-DK" sz="1000" dirty="0"/>
              <a:t>person1.introduce() # Hej, jeg hedder John og jeg er 25 år gammel.</a:t>
            </a:r>
          </a:p>
          <a:p>
            <a:r>
              <a:rPr lang="da-DK" sz="1000" dirty="0"/>
              <a:t>person1.birthday() # Tillykke med fødselsdagen, John du er nu 26 år gammel.</a:t>
            </a:r>
          </a:p>
          <a:p>
            <a:r>
              <a:rPr lang="da-DK" sz="1000" dirty="0"/>
              <a:t>person1.introduce() # Hej, jeg hedder John og jeg er 26 år gammel.</a:t>
            </a:r>
          </a:p>
        </p:txBody>
      </p:sp>
    </p:spTree>
    <p:extLst>
      <p:ext uri="{BB962C8B-B14F-4D97-AF65-F5344CB8AC3E}">
        <p14:creationId xmlns:p14="http://schemas.microsoft.com/office/powerpoint/2010/main" val="2143456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25246" y="771550"/>
            <a:ext cx="8535950" cy="1354217"/>
          </a:xfrm>
        </p:spPr>
        <p:txBody>
          <a:bodyPr/>
          <a:lstStyle/>
          <a:p>
            <a:pPr marL="0" indent="0">
              <a:buNone/>
            </a:pPr>
            <a:r>
              <a:rPr lang="da-DK" sz="900" dirty="0"/>
              <a:t>Lav et </a:t>
            </a:r>
            <a:r>
              <a:rPr lang="da-DK" sz="900" dirty="0" err="1"/>
              <a:t>python</a:t>
            </a:r>
            <a:r>
              <a:rPr lang="da-DK" sz="900" dirty="0"/>
              <a:t> program som demonstrerer nedarvning mellem to klasser.</a:t>
            </a:r>
          </a:p>
          <a:p>
            <a:pPr marL="0" indent="0">
              <a:buNone/>
            </a:pPr>
            <a:endParaRPr lang="da-DK" sz="900" dirty="0"/>
          </a:p>
          <a:p>
            <a:pPr marL="0" indent="0">
              <a:buNone/>
            </a:pPr>
            <a:r>
              <a:rPr lang="da-DK" sz="900" dirty="0"/>
              <a:t>Vogn1 og Vogn2, vogn2 nedarver fra vogn1.</a:t>
            </a:r>
          </a:p>
          <a:p>
            <a:pPr marL="0" indent="0">
              <a:buNone/>
            </a:pPr>
            <a:endParaRPr lang="da-DK" sz="900" dirty="0"/>
          </a:p>
          <a:p>
            <a:pPr marL="0" indent="0">
              <a:buNone/>
            </a:pPr>
            <a:r>
              <a:rPr lang="da-DK" sz="900" dirty="0"/>
              <a:t>Vogn1 skal indeholde navn + en funktion til at udskrive navn.</a:t>
            </a:r>
          </a:p>
          <a:p>
            <a:pPr marL="0" indent="0">
              <a:buNone/>
            </a:pPr>
            <a:r>
              <a:rPr lang="da-DK" sz="900" dirty="0"/>
              <a:t>Vogn2 skal tilføje årgang + en funktion til at udskrive årgang. </a:t>
            </a:r>
          </a:p>
        </p:txBody>
      </p:sp>
      <p:sp>
        <p:nvSpPr>
          <p:cNvPr id="3" name="Pladsholder til tekst 2"/>
          <p:cNvSpPr>
            <a:spLocks noGrp="1"/>
          </p:cNvSpPr>
          <p:nvPr>
            <p:ph type="body" sz="quarter" idx="10"/>
          </p:nvPr>
        </p:nvSpPr>
        <p:spPr/>
        <p:txBody>
          <a:bodyPr/>
          <a:lstStyle/>
          <a:p>
            <a:r>
              <a:rPr lang="da-DK" dirty="0"/>
              <a:t>Python testprogram</a:t>
            </a:r>
          </a:p>
        </p:txBody>
      </p:sp>
    </p:spTree>
    <p:extLst>
      <p:ext uri="{BB962C8B-B14F-4D97-AF65-F5344CB8AC3E}">
        <p14:creationId xmlns:p14="http://schemas.microsoft.com/office/powerpoint/2010/main" val="2157803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D598C84-E4A3-4EC2-9A8C-EC94540A441A}"/>
              </a:ext>
            </a:extLst>
          </p:cNvPr>
          <p:cNvSpPr/>
          <p:nvPr/>
        </p:nvSpPr>
        <p:spPr>
          <a:xfrm>
            <a:off x="683568" y="294203"/>
            <a:ext cx="4572000" cy="4555093"/>
          </a:xfrm>
          <a:prstGeom prst="rect">
            <a:avLst/>
          </a:prstGeom>
        </p:spPr>
        <p:txBody>
          <a:bodyPr>
            <a:spAutoFit/>
          </a:bodyPr>
          <a:lstStyle/>
          <a:p>
            <a:r>
              <a:rPr lang="da-DK" sz="1000" dirty="0"/>
              <a:t>class vogn1:</a:t>
            </a:r>
          </a:p>
          <a:p>
            <a:r>
              <a:rPr lang="da-DK" sz="1000" dirty="0"/>
              <a:t>    </a:t>
            </a:r>
          </a:p>
          <a:p>
            <a:r>
              <a:rPr lang="da-DK" sz="1000" dirty="0"/>
              <a:t>    def __</a:t>
            </a:r>
            <a:r>
              <a:rPr lang="da-DK" sz="1000" dirty="0" err="1"/>
              <a:t>init</a:t>
            </a:r>
            <a:r>
              <a:rPr lang="da-DK" sz="1000" dirty="0"/>
              <a:t>__(</a:t>
            </a:r>
            <a:r>
              <a:rPr lang="da-DK" sz="1000" dirty="0" err="1"/>
              <a:t>self</a:t>
            </a:r>
            <a:r>
              <a:rPr lang="da-DK" sz="1000" dirty="0"/>
              <a:t>, navn):</a:t>
            </a:r>
          </a:p>
          <a:p>
            <a:r>
              <a:rPr lang="da-DK" sz="1000" dirty="0"/>
              <a:t>        </a:t>
            </a:r>
            <a:r>
              <a:rPr lang="da-DK" sz="1000" dirty="0" err="1"/>
              <a:t>self.navn</a:t>
            </a:r>
            <a:r>
              <a:rPr lang="da-DK" sz="1000" dirty="0"/>
              <a:t> = navn</a:t>
            </a:r>
          </a:p>
          <a:p>
            <a:r>
              <a:rPr lang="da-DK" sz="1000" dirty="0"/>
              <a:t>        </a:t>
            </a:r>
          </a:p>
          <a:p>
            <a:r>
              <a:rPr lang="da-DK" sz="1000" dirty="0"/>
              <a:t>    def printnavn(</a:t>
            </a:r>
            <a:r>
              <a:rPr lang="da-DK" sz="1000" dirty="0" err="1"/>
              <a:t>self</a:t>
            </a:r>
            <a:r>
              <a:rPr lang="da-DK" sz="1000" dirty="0"/>
              <a:t>):</a:t>
            </a:r>
          </a:p>
          <a:p>
            <a:r>
              <a:rPr lang="da-DK" sz="1000" dirty="0"/>
              <a:t>        print(</a:t>
            </a:r>
            <a:r>
              <a:rPr lang="da-DK" sz="1000" dirty="0" err="1"/>
              <a:t>self.navn</a:t>
            </a:r>
            <a:r>
              <a:rPr lang="da-DK" sz="1000" dirty="0"/>
              <a:t>)</a:t>
            </a:r>
          </a:p>
          <a:p>
            <a:r>
              <a:rPr lang="da-DK" sz="1000" dirty="0"/>
              <a:t>        </a:t>
            </a:r>
          </a:p>
          <a:p>
            <a:r>
              <a:rPr lang="da-DK" sz="1000" dirty="0"/>
              <a:t>        </a:t>
            </a:r>
          </a:p>
          <a:p>
            <a:endParaRPr lang="da-DK" sz="1000" dirty="0"/>
          </a:p>
          <a:p>
            <a:r>
              <a:rPr lang="da-DK" sz="1000" dirty="0"/>
              <a:t>class vogn2(vogn1):</a:t>
            </a:r>
          </a:p>
          <a:p>
            <a:endParaRPr lang="da-DK" sz="1000" dirty="0"/>
          </a:p>
          <a:p>
            <a:r>
              <a:rPr lang="da-DK" sz="1000" dirty="0"/>
              <a:t>    def __</a:t>
            </a:r>
            <a:r>
              <a:rPr lang="da-DK" sz="1000" dirty="0" err="1"/>
              <a:t>init</a:t>
            </a:r>
            <a:r>
              <a:rPr lang="da-DK" sz="1000" dirty="0"/>
              <a:t>__(</a:t>
            </a:r>
            <a:r>
              <a:rPr lang="da-DK" sz="1000" dirty="0" err="1"/>
              <a:t>self</a:t>
            </a:r>
            <a:r>
              <a:rPr lang="da-DK" sz="1000" dirty="0"/>
              <a:t>, navn, </a:t>
            </a:r>
            <a:r>
              <a:rPr lang="da-DK" sz="1000" dirty="0" err="1"/>
              <a:t>aargang</a:t>
            </a:r>
            <a:r>
              <a:rPr lang="da-DK" sz="1000" dirty="0"/>
              <a:t>):</a:t>
            </a:r>
          </a:p>
          <a:p>
            <a:r>
              <a:rPr lang="da-DK" sz="1000" dirty="0"/>
              <a:t>        </a:t>
            </a:r>
            <a:r>
              <a:rPr lang="da-DK" sz="1000" dirty="0" err="1"/>
              <a:t>self.aargang</a:t>
            </a:r>
            <a:r>
              <a:rPr lang="da-DK" sz="1000" dirty="0"/>
              <a:t> = </a:t>
            </a:r>
            <a:r>
              <a:rPr lang="da-DK" sz="1000" dirty="0" err="1"/>
              <a:t>aargang</a:t>
            </a:r>
            <a:endParaRPr lang="da-DK" sz="1000" dirty="0"/>
          </a:p>
          <a:p>
            <a:r>
              <a:rPr lang="da-DK" sz="1000" dirty="0"/>
              <a:t>        super().__</a:t>
            </a:r>
            <a:r>
              <a:rPr lang="da-DK" sz="1000" dirty="0" err="1"/>
              <a:t>init</a:t>
            </a:r>
            <a:r>
              <a:rPr lang="da-DK" sz="1000" dirty="0"/>
              <a:t>__(navn)</a:t>
            </a:r>
          </a:p>
          <a:p>
            <a:r>
              <a:rPr lang="da-DK" sz="1000" dirty="0"/>
              <a:t>                </a:t>
            </a:r>
          </a:p>
          <a:p>
            <a:r>
              <a:rPr lang="da-DK" sz="1000" dirty="0"/>
              <a:t>    def </a:t>
            </a:r>
            <a:r>
              <a:rPr lang="da-DK" sz="1000" dirty="0" err="1"/>
              <a:t>printaargang</a:t>
            </a:r>
            <a:r>
              <a:rPr lang="da-DK" sz="1000" dirty="0"/>
              <a:t>(</a:t>
            </a:r>
            <a:r>
              <a:rPr lang="da-DK" sz="1000" dirty="0" err="1"/>
              <a:t>self</a:t>
            </a:r>
            <a:r>
              <a:rPr lang="da-DK" sz="1000" dirty="0"/>
              <a:t>):</a:t>
            </a:r>
          </a:p>
          <a:p>
            <a:r>
              <a:rPr lang="da-DK" sz="1000" dirty="0"/>
              <a:t>        print(</a:t>
            </a:r>
            <a:r>
              <a:rPr lang="da-DK" sz="1000" dirty="0" err="1"/>
              <a:t>self.aargang</a:t>
            </a:r>
            <a:r>
              <a:rPr lang="da-DK" sz="1000" dirty="0"/>
              <a:t>)</a:t>
            </a:r>
          </a:p>
          <a:p>
            <a:endParaRPr lang="da-DK" sz="1000" dirty="0"/>
          </a:p>
          <a:p>
            <a:endParaRPr lang="da-DK" sz="1000" dirty="0"/>
          </a:p>
          <a:p>
            <a:endParaRPr lang="da-DK" sz="1000" dirty="0"/>
          </a:p>
          <a:p>
            <a:endParaRPr lang="da-DK" sz="1000" dirty="0"/>
          </a:p>
          <a:p>
            <a:endParaRPr lang="da-DK" sz="1000" dirty="0"/>
          </a:p>
          <a:p>
            <a:r>
              <a:rPr lang="da-DK" sz="1000" dirty="0"/>
              <a:t>bil1 = vogn1('Opel')</a:t>
            </a:r>
          </a:p>
          <a:p>
            <a:r>
              <a:rPr lang="da-DK" sz="1000" dirty="0"/>
              <a:t>bil1.printnavn()</a:t>
            </a:r>
          </a:p>
          <a:p>
            <a:endParaRPr lang="da-DK" sz="1000" dirty="0"/>
          </a:p>
          <a:p>
            <a:r>
              <a:rPr lang="da-DK" sz="1000" dirty="0"/>
              <a:t>bil2 = vogn2('Ford', 1990)</a:t>
            </a:r>
          </a:p>
          <a:p>
            <a:r>
              <a:rPr lang="da-DK" sz="1000" dirty="0"/>
              <a:t>bil2.printnavn()</a:t>
            </a:r>
          </a:p>
          <a:p>
            <a:r>
              <a:rPr lang="da-DK" sz="1000" dirty="0"/>
              <a:t>bil2.printaargang()</a:t>
            </a:r>
          </a:p>
        </p:txBody>
      </p:sp>
    </p:spTree>
    <p:extLst>
      <p:ext uri="{BB962C8B-B14F-4D97-AF65-F5344CB8AC3E}">
        <p14:creationId xmlns:p14="http://schemas.microsoft.com/office/powerpoint/2010/main" val="1480134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785378"/>
          </a:xfrm>
        </p:spPr>
        <p:txBody>
          <a:bodyPr/>
          <a:lstStyle/>
          <a:p>
            <a:r>
              <a:rPr lang="da-DK" dirty="0" err="1"/>
              <a:t>Tutorialspoint</a:t>
            </a:r>
            <a:r>
              <a:rPr lang="da-DK" dirty="0"/>
              <a:t> side 260</a:t>
            </a:r>
          </a:p>
          <a:p>
            <a:endParaRPr lang="da-DK" dirty="0"/>
          </a:p>
          <a:p>
            <a:r>
              <a:rPr lang="da-DK" dirty="0"/>
              <a:t>Øvelse</a:t>
            </a:r>
          </a:p>
          <a:p>
            <a:pPr marL="0" indent="0">
              <a:buNone/>
            </a:pPr>
            <a:r>
              <a:rPr lang="da-DK" dirty="0"/>
              <a:t>Opret en person1 klasse som indeholder fornavn og kan printe fornavn</a:t>
            </a:r>
          </a:p>
          <a:p>
            <a:pPr marL="0" indent="0">
              <a:buNone/>
            </a:pPr>
            <a:r>
              <a:rPr lang="da-DK" dirty="0"/>
              <a:t>Opret en person2 klasse som kan det samme som person1, men herudover skal person2 indeholde efternavn. Udvid med print metode som kan printe begge navne.   </a:t>
            </a:r>
          </a:p>
        </p:txBody>
      </p:sp>
      <p:sp>
        <p:nvSpPr>
          <p:cNvPr id="3" name="Pladsholder til tekst 2"/>
          <p:cNvSpPr>
            <a:spLocks noGrp="1"/>
          </p:cNvSpPr>
          <p:nvPr>
            <p:ph type="body" sz="quarter" idx="10"/>
          </p:nvPr>
        </p:nvSpPr>
        <p:spPr/>
        <p:txBody>
          <a:bodyPr/>
          <a:lstStyle/>
          <a:p>
            <a:r>
              <a:rPr lang="da-DK" dirty="0"/>
              <a:t>Python klasser og objekter</a:t>
            </a:r>
          </a:p>
        </p:txBody>
      </p:sp>
    </p:spTree>
    <p:extLst>
      <p:ext uri="{BB962C8B-B14F-4D97-AF65-F5344CB8AC3E}">
        <p14:creationId xmlns:p14="http://schemas.microsoft.com/office/powerpoint/2010/main" val="3140246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0164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err="1">
                <a:ea typeface="MS PGothic" panose="020B0600070205080204" pitchFamily="34" charset="-128"/>
              </a:rPr>
              <a:t>Pins</a:t>
            </a:r>
            <a:endParaRPr lang="da-DK" altLang="da-DK" dirty="0">
              <a:ea typeface="MS PGothic" panose="020B0600070205080204" pitchFamily="34" charset="-128"/>
            </a:endParaRPr>
          </a:p>
          <a:p>
            <a:r>
              <a:rPr lang="da-DK" altLang="da-DK" dirty="0">
                <a:ea typeface="MS PGothic" panose="020B0600070205080204" pitchFamily="34" charset="-128"/>
                <a:hlinkClick r:id="rId2"/>
              </a:rPr>
              <a:t>http://wiringpi.com/pins/special-pin-functions/</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SPI</a:t>
            </a:r>
          </a:p>
          <a:p>
            <a:r>
              <a:rPr lang="da-DK" altLang="da-DK" dirty="0">
                <a:ea typeface="MS PGothic" panose="020B0600070205080204" pitchFamily="34" charset="-128"/>
                <a:hlinkClick r:id="rId3"/>
              </a:rPr>
              <a:t>http://wiringpi.com/reference/spi-library/</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err="1">
                <a:ea typeface="MS PGothic" panose="020B0600070205080204" pitchFamily="34" charset="-128"/>
              </a:rPr>
              <a:t>Install</a:t>
            </a:r>
            <a:r>
              <a:rPr lang="da-DK" altLang="da-DK" dirty="0">
                <a:ea typeface="MS PGothic" panose="020B0600070205080204" pitchFamily="34" charset="-128"/>
              </a:rPr>
              <a:t> </a:t>
            </a:r>
            <a:r>
              <a:rPr lang="da-DK" altLang="da-DK" dirty="0" err="1">
                <a:ea typeface="MS PGothic" panose="020B0600070205080204" pitchFamily="34" charset="-128"/>
              </a:rPr>
              <a:t>wiringpi</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https://pypi.org/project/wiringpi/</a:t>
            </a: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 </a:t>
            </a:r>
            <a:r>
              <a:rPr lang="da-DK" altLang="da-DK" dirty="0" err="1">
                <a:ea typeface="MS PGothic" panose="020B0600070205080204" pitchFamily="34" charset="-128"/>
              </a:rPr>
              <a:t>wiringPi</a:t>
            </a:r>
            <a:r>
              <a:rPr lang="da-DK" altLang="da-DK" dirty="0">
                <a:ea typeface="MS PGothic" panose="020B0600070205080204" pitchFamily="34" charset="-128"/>
              </a:rPr>
              <a:t> Links</a:t>
            </a:r>
          </a:p>
        </p:txBody>
      </p:sp>
    </p:spTree>
    <p:extLst>
      <p:ext uri="{BB962C8B-B14F-4D97-AF65-F5344CB8AC3E}">
        <p14:creationId xmlns:p14="http://schemas.microsoft.com/office/powerpoint/2010/main" val="323391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569387"/>
          </a:xfrm>
        </p:spPr>
        <p:txBody>
          <a:bodyPr/>
          <a:lstStyle/>
          <a:p>
            <a:pPr marL="0" indent="0">
              <a:buNone/>
            </a:pPr>
            <a:endParaRPr lang="da-DK" sz="1200" dirty="0"/>
          </a:p>
        </p:txBody>
      </p:sp>
      <p:sp>
        <p:nvSpPr>
          <p:cNvPr id="3" name="Pladsholder til tekst 2"/>
          <p:cNvSpPr>
            <a:spLocks noGrp="1"/>
          </p:cNvSpPr>
          <p:nvPr>
            <p:ph type="body" sz="quarter" idx="10"/>
          </p:nvPr>
        </p:nvSpPr>
        <p:spPr/>
        <p:txBody>
          <a:bodyPr/>
          <a:lstStyle/>
          <a:p>
            <a:r>
              <a:rPr lang="da-DK" b="1" dirty="0"/>
              <a:t>Teknologisk Instituts</a:t>
            </a:r>
          </a:p>
          <a:p>
            <a:endParaRPr lang="da-DK" dirty="0"/>
          </a:p>
        </p:txBody>
      </p:sp>
      <p:pic>
        <p:nvPicPr>
          <p:cNvPr id="8" name="Billede 7">
            <a:extLst>
              <a:ext uri="{FF2B5EF4-FFF2-40B4-BE49-F238E27FC236}">
                <a16:creationId xmlns:a16="http://schemas.microsoft.com/office/drawing/2014/main" id="{5A9AF323-33B8-46A1-A595-1D518C8B953F}"/>
              </a:ext>
            </a:extLst>
          </p:cNvPr>
          <p:cNvPicPr>
            <a:picLocks noChangeAspect="1"/>
          </p:cNvPicPr>
          <p:nvPr/>
        </p:nvPicPr>
        <p:blipFill>
          <a:blip r:embed="rId2"/>
          <a:stretch>
            <a:fillRect/>
          </a:stretch>
        </p:blipFill>
        <p:spPr>
          <a:xfrm>
            <a:off x="179512" y="0"/>
            <a:ext cx="5607093" cy="5143500"/>
          </a:xfrm>
          <a:prstGeom prst="rect">
            <a:avLst/>
          </a:prstGeom>
        </p:spPr>
      </p:pic>
    </p:spTree>
    <p:extLst>
      <p:ext uri="{BB962C8B-B14F-4D97-AF65-F5344CB8AC3E}">
        <p14:creationId xmlns:p14="http://schemas.microsoft.com/office/powerpoint/2010/main" val="2504109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8625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1000" dirty="0">
                <a:ea typeface="MS PGothic" panose="020B0600070205080204" pitchFamily="34" charset="-128"/>
              </a:rPr>
              <a:t>import </a:t>
            </a:r>
            <a:r>
              <a:rPr lang="da-DK" altLang="da-DK" sz="1000" dirty="0" err="1">
                <a:ea typeface="MS PGothic" panose="020B0600070205080204" pitchFamily="34" charset="-128"/>
              </a:rPr>
              <a:t>wiringpi</a:t>
            </a:r>
            <a:endParaRPr lang="da-DK" altLang="da-DK" sz="1000" dirty="0">
              <a:ea typeface="MS PGothic" panose="020B0600070205080204" pitchFamily="34" charset="-128"/>
            </a:endParaRPr>
          </a:p>
          <a:p>
            <a:r>
              <a:rPr lang="da-DK" altLang="da-DK" sz="1000" dirty="0">
                <a:ea typeface="MS PGothic" panose="020B0600070205080204" pitchFamily="34" charset="-128"/>
              </a:rPr>
              <a:t>import time</a:t>
            </a:r>
          </a:p>
          <a:p>
            <a:pPr marL="0" indent="0">
              <a:buNone/>
            </a:pPr>
            <a:endParaRPr lang="da-DK" altLang="da-DK" sz="1000" dirty="0">
              <a:ea typeface="MS PGothic" panose="020B0600070205080204" pitchFamily="34" charset="-128"/>
            </a:endParaRPr>
          </a:p>
          <a:p>
            <a:r>
              <a:rPr lang="da-DK" altLang="da-DK" sz="1000" dirty="0">
                <a:ea typeface="MS PGothic" panose="020B0600070205080204" pitchFamily="34" charset="-128"/>
              </a:rPr>
              <a:t>print (2+2)</a:t>
            </a:r>
          </a:p>
          <a:p>
            <a:r>
              <a:rPr lang="da-DK" altLang="da-DK" sz="1000" dirty="0">
                <a:ea typeface="MS PGothic" panose="020B0600070205080204" pitchFamily="34" charset="-128"/>
              </a:rPr>
              <a:t>print ("</a:t>
            </a:r>
            <a:r>
              <a:rPr lang="da-DK" altLang="da-DK" sz="1000" dirty="0" err="1">
                <a:ea typeface="MS PGothic" panose="020B0600070205080204" pitchFamily="34" charset="-128"/>
              </a:rPr>
              <a:t>Hello</a:t>
            </a:r>
            <a:r>
              <a:rPr lang="da-DK" altLang="da-DK" sz="1000" dirty="0">
                <a:ea typeface="MS PGothic" panose="020B0600070205080204" pitchFamily="34" charset="-128"/>
              </a:rPr>
              <a:t> World")</a:t>
            </a:r>
          </a:p>
          <a:p>
            <a:r>
              <a:rPr lang="da-DK" altLang="da-DK" sz="1000" dirty="0">
                <a:ea typeface="MS PGothic" panose="020B0600070205080204" pitchFamily="34" charset="-128"/>
              </a:rPr>
              <a:t>print (</a:t>
            </a:r>
            <a:r>
              <a:rPr lang="da-DK" altLang="da-DK" sz="1000" dirty="0" err="1">
                <a:ea typeface="MS PGothic" panose="020B0600070205080204" pitchFamily="34" charset="-128"/>
              </a:rPr>
              <a:t>wiringpi.piBoardRev</a:t>
            </a:r>
            <a:r>
              <a:rPr lang="da-DK" altLang="da-DK" sz="1000" dirty="0">
                <a:ea typeface="MS PGothic" panose="020B0600070205080204" pitchFamily="34" charset="-128"/>
              </a:rPr>
              <a:t>())</a:t>
            </a:r>
          </a:p>
          <a:p>
            <a:r>
              <a:rPr lang="da-DK" altLang="da-DK" sz="1000" dirty="0" err="1">
                <a:ea typeface="MS PGothic" panose="020B0600070205080204" pitchFamily="34" charset="-128"/>
              </a:rPr>
              <a:t>wiringpi.wiringPiSetup</a:t>
            </a:r>
            <a:r>
              <a:rPr lang="da-DK" altLang="da-DK" sz="1000" dirty="0">
                <a:ea typeface="MS PGothic" panose="020B0600070205080204" pitchFamily="34" charset="-128"/>
              </a:rPr>
              <a:t>()</a:t>
            </a:r>
          </a:p>
          <a:p>
            <a:endParaRPr lang="da-DK" altLang="da-DK" sz="1000" dirty="0">
              <a:ea typeface="MS PGothic" panose="020B0600070205080204" pitchFamily="34" charset="-128"/>
            </a:endParaRPr>
          </a:p>
          <a:p>
            <a:r>
              <a:rPr lang="da-DK" altLang="da-DK" sz="1000" dirty="0">
                <a:ea typeface="MS PGothic" panose="020B0600070205080204" pitchFamily="34" charset="-128"/>
              </a:rPr>
              <a:t>#</a:t>
            </a:r>
            <a:r>
              <a:rPr lang="da-DK" altLang="da-DK" sz="1000" dirty="0" err="1">
                <a:ea typeface="MS PGothic" panose="020B0600070205080204" pitchFamily="34" charset="-128"/>
              </a:rPr>
              <a:t>pinMode</a:t>
            </a:r>
            <a:r>
              <a:rPr lang="da-DK" altLang="da-DK" sz="1000" dirty="0">
                <a:ea typeface="MS PGothic" panose="020B0600070205080204" pitchFamily="34" charset="-128"/>
              </a:rPr>
              <a:t> pin, in/out (0=in 1=out)</a:t>
            </a:r>
          </a:p>
          <a:p>
            <a:r>
              <a:rPr lang="da-DK" altLang="da-DK" sz="1000" dirty="0" err="1">
                <a:ea typeface="MS PGothic" panose="020B0600070205080204" pitchFamily="34" charset="-128"/>
              </a:rPr>
              <a:t>wiringpi.pinMode</a:t>
            </a:r>
            <a:r>
              <a:rPr lang="da-DK" altLang="da-DK" sz="1000" dirty="0">
                <a:ea typeface="MS PGothic" panose="020B0600070205080204" pitchFamily="34" charset="-128"/>
              </a:rPr>
              <a:t>(0, 1)</a:t>
            </a:r>
          </a:p>
          <a:p>
            <a:endParaRPr lang="da-DK" altLang="da-DK" sz="1000" dirty="0">
              <a:ea typeface="MS PGothic" panose="020B0600070205080204" pitchFamily="34" charset="-128"/>
            </a:endParaRPr>
          </a:p>
          <a:p>
            <a:r>
              <a:rPr lang="da-DK" altLang="da-DK" sz="1000" dirty="0">
                <a:ea typeface="MS PGothic" panose="020B0600070205080204" pitchFamily="34" charset="-128"/>
              </a:rPr>
              <a:t>loop = 0</a:t>
            </a:r>
          </a:p>
          <a:p>
            <a:r>
              <a:rPr lang="da-DK" altLang="da-DK" sz="1000" dirty="0" err="1">
                <a:ea typeface="MS PGothic" panose="020B0600070205080204" pitchFamily="34" charset="-128"/>
              </a:rPr>
              <a:t>while</a:t>
            </a:r>
            <a:r>
              <a:rPr lang="da-DK" altLang="da-DK" sz="1000" dirty="0">
                <a:ea typeface="MS PGothic" panose="020B0600070205080204" pitchFamily="34" charset="-128"/>
              </a:rPr>
              <a:t> (loop &lt; 20):</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(0, 0)</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(0, 1)</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loop = loop + 1</a:t>
            </a:r>
          </a:p>
          <a:p>
            <a:r>
              <a:rPr lang="da-DK" altLang="da-DK" sz="1000" dirty="0">
                <a:ea typeface="MS PGothic" panose="020B0600070205080204" pitchFamily="34" charset="-128"/>
              </a:rPr>
              <a:t>    print (loop)</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test</a:t>
            </a:r>
          </a:p>
        </p:txBody>
      </p:sp>
    </p:spTree>
    <p:extLst>
      <p:ext uri="{BB962C8B-B14F-4D97-AF65-F5344CB8AC3E}">
        <p14:creationId xmlns:p14="http://schemas.microsoft.com/office/powerpoint/2010/main" val="838283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4F8FB3C-35A3-D49C-5E71-6578DBE36414}"/>
              </a:ext>
            </a:extLst>
          </p:cNvPr>
          <p:cNvSpPr>
            <a:spLocks noGrp="1"/>
          </p:cNvSpPr>
          <p:nvPr>
            <p:ph type="body" sz="quarter" idx="12"/>
          </p:nvPr>
        </p:nvSpPr>
        <p:spPr>
          <a:xfrm>
            <a:off x="284522" y="1116698"/>
            <a:ext cx="8535950" cy="1738938"/>
          </a:xfrm>
        </p:spPr>
        <p:txBody>
          <a:bodyPr/>
          <a:lstStyle/>
          <a:p>
            <a:r>
              <a:rPr lang="da-DK" dirty="0" err="1"/>
              <a:t>Numpy</a:t>
            </a:r>
            <a:r>
              <a:rPr lang="da-DK" dirty="0"/>
              <a:t> arbejder med tal i </a:t>
            </a:r>
            <a:r>
              <a:rPr lang="da-DK" dirty="0" err="1"/>
              <a:t>array’s</a:t>
            </a:r>
            <a:r>
              <a:rPr lang="da-DK" dirty="0"/>
              <a:t> og matricer. Regner meget hurtigt og er skrevet i C. </a:t>
            </a:r>
          </a:p>
          <a:p>
            <a:endParaRPr lang="da-DK" dirty="0"/>
          </a:p>
          <a:p>
            <a:r>
              <a:rPr lang="da-DK" dirty="0"/>
              <a:t>Pandas er mere som et regneark (Excel) og bruger dataframes</a:t>
            </a:r>
          </a:p>
        </p:txBody>
      </p:sp>
      <p:sp>
        <p:nvSpPr>
          <p:cNvPr id="3" name="Pladsholder til tekst 2">
            <a:extLst>
              <a:ext uri="{FF2B5EF4-FFF2-40B4-BE49-F238E27FC236}">
                <a16:creationId xmlns:a16="http://schemas.microsoft.com/office/drawing/2014/main" id="{6444E28B-56A8-DA3F-99DB-B419EB2AB861}"/>
              </a:ext>
            </a:extLst>
          </p:cNvPr>
          <p:cNvSpPr>
            <a:spLocks noGrp="1"/>
          </p:cNvSpPr>
          <p:nvPr>
            <p:ph type="body" sz="quarter" idx="10"/>
          </p:nvPr>
        </p:nvSpPr>
        <p:spPr/>
        <p:txBody>
          <a:bodyPr/>
          <a:lstStyle/>
          <a:p>
            <a:r>
              <a:rPr lang="da-DK" dirty="0" err="1"/>
              <a:t>Numpy</a:t>
            </a:r>
            <a:r>
              <a:rPr lang="da-DK" dirty="0"/>
              <a:t> og Pandas</a:t>
            </a:r>
          </a:p>
        </p:txBody>
      </p:sp>
    </p:spTree>
    <p:extLst>
      <p:ext uri="{BB962C8B-B14F-4D97-AF65-F5344CB8AC3E}">
        <p14:creationId xmlns:p14="http://schemas.microsoft.com/office/powerpoint/2010/main" val="2219656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96CA183-E6DB-4CA0-9D34-7C887688F487}"/>
              </a:ext>
            </a:extLst>
          </p:cNvPr>
          <p:cNvSpPr>
            <a:spLocks noGrp="1"/>
          </p:cNvSpPr>
          <p:nvPr>
            <p:ph type="body" sz="quarter" idx="12"/>
          </p:nvPr>
        </p:nvSpPr>
        <p:spPr>
          <a:xfrm>
            <a:off x="284522" y="1116698"/>
            <a:ext cx="8535950" cy="4348883"/>
          </a:xfrm>
        </p:spPr>
        <p:txBody>
          <a:bodyPr/>
          <a:lstStyle/>
          <a:p>
            <a:r>
              <a:rPr lang="da-DK" sz="1400" dirty="0"/>
              <a:t>Pandas og </a:t>
            </a:r>
            <a:r>
              <a:rPr lang="da-DK" sz="1400" dirty="0" err="1"/>
              <a:t>NumPy</a:t>
            </a:r>
            <a:r>
              <a:rPr lang="da-DK" sz="1400" dirty="0"/>
              <a:t> er begge populære Python-biblioteker, der bruges til dataanalyse og -manipulation. Men de har hver deres specielle formål og funktioner.</a:t>
            </a:r>
          </a:p>
          <a:p>
            <a:r>
              <a:rPr lang="da-DK" sz="1400" dirty="0"/>
              <a:t> </a:t>
            </a:r>
          </a:p>
          <a:p>
            <a:r>
              <a:rPr lang="da-DK" sz="1400" dirty="0" err="1"/>
              <a:t>NumPy</a:t>
            </a:r>
            <a:r>
              <a:rPr lang="da-DK" sz="1400" dirty="0"/>
              <a:t> er primært et bibliotek til </a:t>
            </a:r>
            <a:r>
              <a:rPr lang="da-DK" sz="1400" dirty="0" err="1"/>
              <a:t>numerical</a:t>
            </a:r>
            <a:r>
              <a:rPr lang="da-DK" sz="1400" dirty="0"/>
              <a:t> </a:t>
            </a:r>
            <a:r>
              <a:rPr lang="da-DK" sz="1400" dirty="0" err="1"/>
              <a:t>computing</a:t>
            </a:r>
            <a:r>
              <a:rPr lang="da-DK" sz="1400" dirty="0"/>
              <a:t> i Python. Det tilbyder avancerede funktioner til array-manipulation, som er meget hurtigere end standard Python-lister. </a:t>
            </a:r>
            <a:r>
              <a:rPr lang="da-DK" sz="1400" dirty="0" err="1"/>
              <a:t>NumPy</a:t>
            </a:r>
            <a:r>
              <a:rPr lang="da-DK" sz="1400" dirty="0"/>
              <a:t> arrays er ofte brugt som fundament for andre biblioteker, såsom Pandas, </a:t>
            </a:r>
            <a:r>
              <a:rPr lang="da-DK" sz="1400" dirty="0" err="1"/>
              <a:t>Matplotlib</a:t>
            </a:r>
            <a:r>
              <a:rPr lang="da-DK" sz="1400" dirty="0"/>
              <a:t> og </a:t>
            </a:r>
            <a:r>
              <a:rPr lang="da-DK" sz="1400" dirty="0" err="1"/>
              <a:t>Scikit-learn</a:t>
            </a:r>
            <a:r>
              <a:rPr lang="da-DK" sz="1400" dirty="0"/>
              <a:t>, fordi de kan udnytte </a:t>
            </a:r>
            <a:r>
              <a:rPr lang="da-DK" sz="1400" dirty="0" err="1"/>
              <a:t>NumPy's</a:t>
            </a:r>
            <a:r>
              <a:rPr lang="da-DK" sz="1400" dirty="0"/>
              <a:t> effektivitet til at arbejde med store mængder data.</a:t>
            </a:r>
          </a:p>
          <a:p>
            <a:r>
              <a:rPr lang="da-DK" sz="1400" dirty="0"/>
              <a:t> </a:t>
            </a:r>
          </a:p>
          <a:p>
            <a:r>
              <a:rPr lang="da-DK" sz="1400" dirty="0"/>
              <a:t>Pandas er et bibliotek til datastruktur og analyse, der bygger på </a:t>
            </a:r>
            <a:r>
              <a:rPr lang="da-DK" sz="1400" dirty="0" err="1"/>
              <a:t>NumPy</a:t>
            </a:r>
            <a:r>
              <a:rPr lang="da-DK" sz="1400" dirty="0"/>
              <a:t>. Det tilbyder funktioner til at manipulere og analysere data i tabelform, såsom </a:t>
            </a:r>
            <a:r>
              <a:rPr lang="da-DK" sz="1400" dirty="0" err="1"/>
              <a:t>DataFrame</a:t>
            </a:r>
            <a:r>
              <a:rPr lang="da-DK" sz="1400" dirty="0"/>
              <a:t> og Series. Med Pandas kan du nemt læse og skrive data fra forskellige kilder som CSV, Excel, SQL og JSON. Du kan også bruge Pandas til at filtrere, sortere og gruppere data, samt til at foretage avanceret dataanalyse og transformation.</a:t>
            </a:r>
          </a:p>
          <a:p>
            <a:r>
              <a:rPr lang="da-DK" sz="1400" dirty="0"/>
              <a:t> </a:t>
            </a:r>
          </a:p>
          <a:p>
            <a:r>
              <a:rPr lang="da-DK" sz="1400" dirty="0"/>
              <a:t>Kort sagt, </a:t>
            </a:r>
            <a:r>
              <a:rPr lang="da-DK" sz="1400" dirty="0" err="1"/>
              <a:t>NumPy</a:t>
            </a:r>
            <a:r>
              <a:rPr lang="da-DK" sz="1400" dirty="0"/>
              <a:t> er et bibliotek til effektiv manipulation af arrays, mens Pandas er et bibliotek til dataanalyse og manipulation i tabelform. De kan bruges sammen for at opnå avanceret dataanalyse, fordi Pandas er bygget oven på </a:t>
            </a:r>
            <a:r>
              <a:rPr lang="da-DK" sz="1400" dirty="0" err="1"/>
              <a:t>NumPy</a:t>
            </a:r>
            <a:r>
              <a:rPr lang="da-DK" sz="1400" dirty="0"/>
              <a:t>.</a:t>
            </a:r>
          </a:p>
          <a:p>
            <a:endParaRPr lang="da-DK" sz="1400" dirty="0"/>
          </a:p>
        </p:txBody>
      </p:sp>
      <p:sp>
        <p:nvSpPr>
          <p:cNvPr id="3" name="Pladsholder til tekst 2">
            <a:extLst>
              <a:ext uri="{FF2B5EF4-FFF2-40B4-BE49-F238E27FC236}">
                <a16:creationId xmlns:a16="http://schemas.microsoft.com/office/drawing/2014/main" id="{5EB9F0AA-5147-4A0B-ABD7-4209F7764A3B}"/>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59842BF8-E896-416F-9A03-0DAB65DE1FB2}"/>
              </a:ext>
            </a:extLst>
          </p:cNvPr>
          <p:cNvSpPr/>
          <p:nvPr/>
        </p:nvSpPr>
        <p:spPr>
          <a:xfrm>
            <a:off x="2286000" y="-5874472"/>
            <a:ext cx="4572000" cy="2809359"/>
          </a:xfrm>
          <a:prstGeom prst="rect">
            <a:avLst/>
          </a:prstGeom>
        </p:spPr>
        <p:txBody>
          <a:bodyPr>
            <a:spAutoFit/>
          </a:bodyPr>
          <a:lstStyle/>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og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begge populære Python-biblioteker, der bruges til dataanalyse og -manipulation. Men de har hver deres specielle formål og funktioner.</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primært et bibliotek til </a:t>
            </a:r>
            <a:r>
              <a:rPr lang="da-DK" sz="800" dirty="0" err="1">
                <a:latin typeface="Calibri" panose="020F0502020204030204" pitchFamily="34" charset="0"/>
                <a:ea typeface="Calibri" panose="020F0502020204030204" pitchFamily="34" charset="0"/>
                <a:cs typeface="Times New Roman" panose="02020603050405020304" pitchFamily="18" charset="0"/>
              </a:rPr>
              <a:t>numerical</a:t>
            </a:r>
            <a:r>
              <a:rPr lang="da-DK" sz="800" dirty="0">
                <a:latin typeface="Calibri" panose="020F0502020204030204" pitchFamily="34" charset="0"/>
                <a:ea typeface="Calibri" panose="020F0502020204030204" pitchFamily="34" charset="0"/>
                <a:cs typeface="Times New Roman" panose="02020603050405020304" pitchFamily="18" charset="0"/>
              </a:rPr>
              <a:t> </a:t>
            </a:r>
            <a:r>
              <a:rPr lang="da-DK" sz="800" dirty="0" err="1">
                <a:latin typeface="Calibri" panose="020F0502020204030204" pitchFamily="34" charset="0"/>
                <a:ea typeface="Calibri" panose="020F0502020204030204" pitchFamily="34" charset="0"/>
                <a:cs typeface="Times New Roman" panose="02020603050405020304" pitchFamily="18" charset="0"/>
              </a:rPr>
              <a:t>computing</a:t>
            </a:r>
            <a:r>
              <a:rPr lang="da-DK" sz="800" dirty="0">
                <a:latin typeface="Calibri" panose="020F0502020204030204" pitchFamily="34" charset="0"/>
                <a:ea typeface="Calibri" panose="020F0502020204030204" pitchFamily="34" charset="0"/>
                <a:cs typeface="Times New Roman" panose="02020603050405020304" pitchFamily="18" charset="0"/>
              </a:rPr>
              <a:t> i Python. Det tilbyder avancerede funktioner til array-manipulation, som er meget hurtigere end standard Python-lister.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arrays er ofte brugt som fundament for andre biblioteker, såsom Pandas, </a:t>
            </a:r>
            <a:r>
              <a:rPr lang="da-DK" sz="800" dirty="0" err="1">
                <a:latin typeface="Calibri" panose="020F0502020204030204" pitchFamily="34" charset="0"/>
                <a:ea typeface="Calibri" panose="020F0502020204030204" pitchFamily="34" charset="0"/>
                <a:cs typeface="Times New Roman" panose="02020603050405020304" pitchFamily="18" charset="0"/>
              </a:rPr>
              <a:t>Matplotlib</a:t>
            </a:r>
            <a:r>
              <a:rPr lang="da-DK" sz="800" dirty="0">
                <a:latin typeface="Calibri" panose="020F0502020204030204" pitchFamily="34" charset="0"/>
                <a:ea typeface="Calibri" panose="020F0502020204030204" pitchFamily="34" charset="0"/>
                <a:cs typeface="Times New Roman" panose="02020603050405020304" pitchFamily="18" charset="0"/>
              </a:rPr>
              <a:t> og </a:t>
            </a:r>
            <a:r>
              <a:rPr lang="da-DK" sz="800" dirty="0" err="1">
                <a:latin typeface="Calibri" panose="020F0502020204030204" pitchFamily="34" charset="0"/>
                <a:ea typeface="Calibri" panose="020F0502020204030204" pitchFamily="34" charset="0"/>
                <a:cs typeface="Times New Roman" panose="02020603050405020304" pitchFamily="18" charset="0"/>
              </a:rPr>
              <a:t>Scikit-learn</a:t>
            </a:r>
            <a:r>
              <a:rPr lang="da-DK" sz="800" dirty="0">
                <a:latin typeface="Calibri" panose="020F0502020204030204" pitchFamily="34" charset="0"/>
                <a:ea typeface="Calibri" panose="020F0502020204030204" pitchFamily="34" charset="0"/>
                <a:cs typeface="Times New Roman" panose="02020603050405020304" pitchFamily="18" charset="0"/>
              </a:rPr>
              <a:t>, fordi de kan udnytte </a:t>
            </a:r>
            <a:r>
              <a:rPr lang="da-DK" sz="800" dirty="0" err="1">
                <a:latin typeface="Calibri" panose="020F0502020204030204" pitchFamily="34" charset="0"/>
                <a:ea typeface="Calibri" panose="020F0502020204030204" pitchFamily="34" charset="0"/>
                <a:cs typeface="Times New Roman" panose="02020603050405020304" pitchFamily="18" charset="0"/>
              </a:rPr>
              <a:t>NumPy's</a:t>
            </a:r>
            <a:r>
              <a:rPr lang="da-DK" sz="800" dirty="0">
                <a:latin typeface="Calibri" panose="020F0502020204030204" pitchFamily="34" charset="0"/>
                <a:ea typeface="Calibri" panose="020F0502020204030204" pitchFamily="34" charset="0"/>
                <a:cs typeface="Times New Roman" panose="02020603050405020304" pitchFamily="18" charset="0"/>
              </a:rPr>
              <a:t> effektivitet til at arbejde med store mængder data.</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er et bibliotek til datastruktur og analyse, der bygger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Det tilbyder funktioner til at manipulere og analysere data i tabelform, såsom </a:t>
            </a:r>
            <a:r>
              <a:rPr lang="da-DK" sz="800" dirty="0" err="1">
                <a:latin typeface="Calibri" panose="020F0502020204030204" pitchFamily="34" charset="0"/>
                <a:ea typeface="Calibri" panose="020F0502020204030204" pitchFamily="34" charset="0"/>
                <a:cs typeface="Times New Roman" panose="02020603050405020304" pitchFamily="18" charset="0"/>
              </a:rPr>
              <a:t>DataFrame</a:t>
            </a:r>
            <a:r>
              <a:rPr lang="da-DK" sz="800" dirty="0">
                <a:latin typeface="Calibri" panose="020F0502020204030204" pitchFamily="34" charset="0"/>
                <a:ea typeface="Calibri" panose="020F0502020204030204" pitchFamily="34" charset="0"/>
                <a:cs typeface="Times New Roman" panose="02020603050405020304" pitchFamily="18" charset="0"/>
              </a:rPr>
              <a:t> og Series. Med Pandas kan du nemt læse og skrive data fra forskellige kilder som CSV, Excel, SQL og JSON. Du kan også bruge Pandas til at filtrere, sortere og gruppere data, samt til at foretage avanceret dataanalyse og transformation.</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Kort sagt,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et bibliotek til effektiv manipulation af arrays, mens Pandas er et bibliotek til dataanalyse og manipulation i tabelform. De kan bruges sammen for at opnå avanceret dataanalyse, fordi Pandas er bygget oven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16774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3AB21ED-99BE-448B-B568-C888F51EE0EB}"/>
              </a:ext>
            </a:extLst>
          </p:cNvPr>
          <p:cNvSpPr>
            <a:spLocks noGrp="1"/>
          </p:cNvSpPr>
          <p:nvPr>
            <p:ph type="body" sz="quarter" idx="12"/>
          </p:nvPr>
        </p:nvSpPr>
        <p:spPr>
          <a:xfrm>
            <a:off x="284522" y="699542"/>
            <a:ext cx="8535950" cy="3616375"/>
          </a:xfrm>
        </p:spPr>
        <p:txBody>
          <a:bodyPr/>
          <a:lstStyle/>
          <a:p>
            <a:r>
              <a:rPr lang="da-DK" sz="1400" dirty="0">
                <a:hlinkClick r:id="rId2"/>
              </a:rPr>
              <a:t>Pandas</a:t>
            </a:r>
          </a:p>
          <a:p>
            <a:r>
              <a:rPr lang="da-DK" sz="1400" dirty="0">
                <a:hlinkClick r:id="rId2"/>
              </a:rPr>
              <a:t>https://colab.research.google.com/github/jakevdp/PythonDataScienceHandbook/blob/master/notebooks/03.00-Introduction-to-Pandas.ipynb</a:t>
            </a:r>
          </a:p>
          <a:p>
            <a:endParaRPr lang="da-DK" sz="1400" dirty="0">
              <a:hlinkClick r:id="rId2"/>
            </a:endParaRPr>
          </a:p>
          <a:p>
            <a:r>
              <a:rPr lang="da-DK" sz="1400" dirty="0" err="1">
                <a:hlinkClick r:id="rId2"/>
              </a:rPr>
              <a:t>Numpy</a:t>
            </a:r>
            <a:endParaRPr lang="da-DK" sz="1400" dirty="0">
              <a:hlinkClick r:id="rId2"/>
            </a:endParaRPr>
          </a:p>
          <a:p>
            <a:r>
              <a:rPr lang="da-DK" sz="1400" dirty="0">
                <a:hlinkClick r:id="rId2"/>
              </a:rPr>
              <a:t>https://colab.research.google.com/github/jaygala24/blog/blob/master/_notebooks/2020-06-20-guide-to-numpy.ipynb</a:t>
            </a:r>
          </a:p>
          <a:p>
            <a:endParaRPr lang="da-DK" sz="1400" dirty="0">
              <a:hlinkClick r:id="rId2"/>
            </a:endParaRPr>
          </a:p>
          <a:p>
            <a:r>
              <a:rPr lang="da-DK" sz="1400" dirty="0" err="1">
                <a:hlinkClick r:id="rId2"/>
              </a:rPr>
              <a:t>Div</a:t>
            </a:r>
            <a:endParaRPr lang="da-DK" sz="1400" dirty="0">
              <a:hlinkClick r:id="rId2"/>
            </a:endParaRPr>
          </a:p>
          <a:p>
            <a:r>
              <a:rPr lang="da-DK" sz="1400" dirty="0">
                <a:hlinkClick r:id="rId2"/>
              </a:rPr>
              <a:t>https://cloudxlab.com/blog/numpy-pandas-introduction/</a:t>
            </a:r>
          </a:p>
          <a:p>
            <a:r>
              <a:rPr lang="da-DK" sz="1400" dirty="0">
                <a:hlinkClick r:id="rId2"/>
              </a:rPr>
              <a:t>https://cs231n.github.io/python-numpy-tutorial/</a:t>
            </a:r>
            <a:endParaRPr lang="da-DK" sz="1400" dirty="0"/>
          </a:p>
          <a:p>
            <a:r>
              <a:rPr lang="da-DK" sz="1400" dirty="0">
                <a:hlinkClick r:id="rId3"/>
              </a:rPr>
              <a:t>https://pandas.pydata.org/docs/user_guide/10min.html</a:t>
            </a:r>
            <a:endParaRPr lang="da-DK" sz="1400" dirty="0"/>
          </a:p>
          <a:p>
            <a:r>
              <a:rPr lang="da-DK" sz="1400" dirty="0">
                <a:hlinkClick r:id="rId4"/>
              </a:rPr>
              <a:t>https://numpy.org/doc/stable/user/quickstart.html</a:t>
            </a:r>
            <a:endParaRPr lang="da-DK" sz="1400" dirty="0"/>
          </a:p>
        </p:txBody>
      </p:sp>
      <p:sp>
        <p:nvSpPr>
          <p:cNvPr id="3" name="Pladsholder til tekst 2">
            <a:extLst>
              <a:ext uri="{FF2B5EF4-FFF2-40B4-BE49-F238E27FC236}">
                <a16:creationId xmlns:a16="http://schemas.microsoft.com/office/drawing/2014/main" id="{3FEBB5BE-2AF0-4027-863D-510A6A8F30A2}"/>
              </a:ext>
            </a:extLst>
          </p:cNvPr>
          <p:cNvSpPr>
            <a:spLocks noGrp="1"/>
          </p:cNvSpPr>
          <p:nvPr>
            <p:ph type="body" sz="quarter" idx="10"/>
          </p:nvPr>
        </p:nvSpPr>
        <p:spPr/>
        <p:txBody>
          <a:bodyPr/>
          <a:lstStyle/>
          <a:p>
            <a:r>
              <a:rPr lang="da-DK" dirty="0"/>
              <a:t>Øvelser med Python Pandas </a:t>
            </a:r>
            <a:r>
              <a:rPr lang="da-DK" dirty="0" err="1"/>
              <a:t>Numpy</a:t>
            </a:r>
            <a:endParaRPr lang="da-DK" dirty="0"/>
          </a:p>
        </p:txBody>
      </p:sp>
    </p:spTree>
    <p:extLst>
      <p:ext uri="{BB962C8B-B14F-4D97-AF65-F5344CB8AC3E}">
        <p14:creationId xmlns:p14="http://schemas.microsoft.com/office/powerpoint/2010/main" val="42371320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198122B-8829-4BAA-881E-7C5C224FC630}"/>
              </a:ext>
            </a:extLst>
          </p:cNvPr>
          <p:cNvSpPr>
            <a:spLocks noGrp="1"/>
          </p:cNvSpPr>
          <p:nvPr>
            <p:ph type="body" sz="quarter" idx="12"/>
          </p:nvPr>
        </p:nvSpPr>
        <p:spPr>
          <a:xfrm>
            <a:off x="284522" y="1116698"/>
            <a:ext cx="8535950" cy="3514808"/>
          </a:xfrm>
        </p:spPr>
        <p:txBody>
          <a:bodyPr/>
          <a:lstStyle/>
          <a:p>
            <a:r>
              <a:rPr lang="en-US" sz="900" dirty="0"/>
              <a:t>import </a:t>
            </a:r>
            <a:r>
              <a:rPr lang="en-US" sz="900" dirty="0" err="1"/>
              <a:t>numpy</a:t>
            </a:r>
            <a:r>
              <a:rPr lang="en-US" sz="900" dirty="0"/>
              <a:t> as np</a:t>
            </a:r>
          </a:p>
          <a:p>
            <a:endParaRPr lang="en-US" sz="900" dirty="0"/>
          </a:p>
          <a:p>
            <a:r>
              <a:rPr lang="en-US" sz="900" dirty="0"/>
              <a:t># Creating a 1D array</a:t>
            </a:r>
          </a:p>
          <a:p>
            <a:r>
              <a:rPr lang="en-US" sz="900" dirty="0"/>
              <a:t>a = </a:t>
            </a:r>
            <a:r>
              <a:rPr lang="en-US" sz="900" dirty="0" err="1"/>
              <a:t>np.array</a:t>
            </a:r>
            <a:r>
              <a:rPr lang="en-US" sz="900" dirty="0"/>
              <a:t>([1, 2, 3, 4, 5])</a:t>
            </a:r>
          </a:p>
          <a:p>
            <a:r>
              <a:rPr lang="en-US" sz="900" dirty="0"/>
              <a:t>print("1D Array:\n", a)</a:t>
            </a:r>
          </a:p>
          <a:p>
            <a:endParaRPr lang="en-US" sz="900" dirty="0"/>
          </a:p>
          <a:p>
            <a:r>
              <a:rPr lang="en-US" sz="900" dirty="0"/>
              <a:t># Creating a 2D array</a:t>
            </a:r>
          </a:p>
          <a:p>
            <a:r>
              <a:rPr lang="en-US" sz="900" dirty="0"/>
              <a:t>b = </a:t>
            </a:r>
            <a:r>
              <a:rPr lang="en-US" sz="900" dirty="0" err="1"/>
              <a:t>np.array</a:t>
            </a:r>
            <a:r>
              <a:rPr lang="en-US" sz="900" dirty="0"/>
              <a:t>([[1, 2], [3, 4], [5, 6]])</a:t>
            </a:r>
          </a:p>
          <a:p>
            <a:r>
              <a:rPr lang="en-US" sz="900" dirty="0"/>
              <a:t>print("2D Array:\n", b)</a:t>
            </a:r>
          </a:p>
          <a:p>
            <a:endParaRPr lang="en-US" sz="900" dirty="0"/>
          </a:p>
          <a:p>
            <a:r>
              <a:rPr lang="en-US" sz="900" dirty="0"/>
              <a:t># Finding the shape of an array</a:t>
            </a:r>
          </a:p>
          <a:p>
            <a:r>
              <a:rPr lang="en-US" sz="900" dirty="0"/>
              <a:t>print("Shape of array b:", </a:t>
            </a:r>
            <a:r>
              <a:rPr lang="en-US" sz="900" dirty="0" err="1"/>
              <a:t>b.shape</a:t>
            </a:r>
            <a:r>
              <a:rPr lang="en-US" sz="900" dirty="0"/>
              <a:t>)</a:t>
            </a:r>
          </a:p>
          <a:p>
            <a:endParaRPr lang="en-US" sz="900" dirty="0"/>
          </a:p>
          <a:p>
            <a:r>
              <a:rPr lang="en-US" sz="900" dirty="0"/>
              <a:t># Changing shape of an array</a:t>
            </a:r>
          </a:p>
          <a:p>
            <a:r>
              <a:rPr lang="en-US" sz="900" dirty="0"/>
              <a:t>b = </a:t>
            </a:r>
            <a:r>
              <a:rPr lang="en-US" sz="900" dirty="0" err="1"/>
              <a:t>b.reshape</a:t>
            </a:r>
            <a:r>
              <a:rPr lang="en-US" sz="900" dirty="0"/>
              <a:t>(2,3)</a:t>
            </a:r>
          </a:p>
          <a:p>
            <a:r>
              <a:rPr lang="en-US" sz="900" dirty="0"/>
              <a:t>print("Reshaped Array:\n", b)</a:t>
            </a:r>
          </a:p>
          <a:p>
            <a:endParaRPr lang="en-US" sz="900" dirty="0"/>
          </a:p>
          <a:p>
            <a:r>
              <a:rPr lang="en-US" sz="900" dirty="0"/>
              <a:t># Finding the data type of an array</a:t>
            </a:r>
          </a:p>
          <a:p>
            <a:r>
              <a:rPr lang="en-US" sz="900" dirty="0"/>
              <a:t>print("Data type of array b:", </a:t>
            </a:r>
            <a:r>
              <a:rPr lang="en-US" sz="900" dirty="0" err="1"/>
              <a:t>b.dtype</a:t>
            </a:r>
            <a:r>
              <a:rPr lang="en-US" sz="900" dirty="0"/>
              <a:t>)</a:t>
            </a:r>
            <a:endParaRPr lang="da-DK" sz="900" dirty="0"/>
          </a:p>
        </p:txBody>
      </p:sp>
      <p:sp>
        <p:nvSpPr>
          <p:cNvPr id="3" name="Pladsholder til tekst 2">
            <a:extLst>
              <a:ext uri="{FF2B5EF4-FFF2-40B4-BE49-F238E27FC236}">
                <a16:creationId xmlns:a16="http://schemas.microsoft.com/office/drawing/2014/main" id="{4D05C2A1-99E2-4C01-8963-E3379FF7D98C}"/>
              </a:ext>
            </a:extLst>
          </p:cNvPr>
          <p:cNvSpPr>
            <a:spLocks noGrp="1"/>
          </p:cNvSpPr>
          <p:nvPr>
            <p:ph type="body" sz="quarter" idx="10"/>
          </p:nvPr>
        </p:nvSpPr>
        <p:spPr/>
        <p:txBody>
          <a:bodyPr/>
          <a:lstStyle/>
          <a:p>
            <a:r>
              <a:rPr lang="da-DK"/>
              <a:t>Numpy</a:t>
            </a:r>
          </a:p>
        </p:txBody>
      </p:sp>
    </p:spTree>
    <p:extLst>
      <p:ext uri="{BB962C8B-B14F-4D97-AF65-F5344CB8AC3E}">
        <p14:creationId xmlns:p14="http://schemas.microsoft.com/office/powerpoint/2010/main" val="1630347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D3AE97D-7D74-4A34-9EB4-C5BD9644BB73}"/>
              </a:ext>
            </a:extLst>
          </p:cNvPr>
          <p:cNvSpPr>
            <a:spLocks noGrp="1"/>
          </p:cNvSpPr>
          <p:nvPr>
            <p:ph type="body" sz="quarter" idx="12"/>
          </p:nvPr>
        </p:nvSpPr>
        <p:spPr>
          <a:xfrm>
            <a:off x="285852" y="843558"/>
            <a:ext cx="8535950" cy="4241161"/>
          </a:xfrm>
        </p:spPr>
        <p:txBody>
          <a:bodyPr/>
          <a:lstStyle/>
          <a:p>
            <a:pPr marL="0" indent="0">
              <a:buNone/>
            </a:pPr>
            <a:r>
              <a:rPr lang="da-DK" sz="700" dirty="0"/>
              <a:t>import pandas as </a:t>
            </a:r>
            <a:r>
              <a:rPr lang="da-DK" sz="700" dirty="0" err="1"/>
              <a:t>pd</a:t>
            </a:r>
            <a:endParaRPr lang="da-DK" sz="700" dirty="0"/>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dictionary</a:t>
            </a:r>
            <a:endParaRPr lang="da-DK" sz="700" dirty="0"/>
          </a:p>
          <a:p>
            <a:pPr marL="0" indent="0">
              <a:buNone/>
            </a:pPr>
            <a:r>
              <a:rPr lang="da-DK" sz="700" dirty="0"/>
              <a:t>data = {</a:t>
            </a:r>
          </a:p>
          <a:p>
            <a:pPr marL="0" indent="0">
              <a:buNone/>
            </a:pPr>
            <a:r>
              <a:rPr lang="da-DK" sz="700" dirty="0"/>
              <a:t>    '</a:t>
            </a:r>
            <a:r>
              <a:rPr lang="da-DK" sz="700" dirty="0" err="1"/>
              <a:t>Name</a:t>
            </a:r>
            <a:r>
              <a:rPr lang="da-DK" sz="700" dirty="0"/>
              <a:t>': ['John', 'Jane', 'Sam', 'Emily'],</a:t>
            </a:r>
          </a:p>
          <a:p>
            <a:pPr marL="0" indent="0">
              <a:buNone/>
            </a:pPr>
            <a:r>
              <a:rPr lang="da-DK" sz="700" dirty="0"/>
              <a:t>    'Age': [25, 32, 45, 29],</a:t>
            </a:r>
          </a:p>
          <a:p>
            <a:pPr marL="0" indent="0">
              <a:buNone/>
            </a:pPr>
            <a:r>
              <a:rPr lang="da-DK" sz="700" dirty="0"/>
              <a:t>    'City': ['New York', 'San Francisco', 'Chicago', 'Los Angeles']</a:t>
            </a:r>
          </a:p>
          <a:p>
            <a:pPr marL="0" indent="0">
              <a:buNone/>
            </a:pPr>
            <a:r>
              <a:rPr lang="da-DK" sz="700" dirty="0"/>
              <a:t>}</a:t>
            </a:r>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DataFrame</a:t>
            </a:r>
            <a:endParaRPr lang="da-DK" sz="700" dirty="0"/>
          </a:p>
          <a:p>
            <a:pPr marL="0" indent="0">
              <a:buNone/>
            </a:pPr>
            <a:r>
              <a:rPr lang="da-DK" sz="700" dirty="0"/>
              <a:t>df = </a:t>
            </a:r>
            <a:r>
              <a:rPr lang="da-DK" sz="700" dirty="0" err="1"/>
              <a:t>pd.DataFrame</a:t>
            </a:r>
            <a:r>
              <a:rPr lang="da-DK" sz="700" dirty="0"/>
              <a:t>(data)</a:t>
            </a:r>
          </a:p>
          <a:p>
            <a:pPr marL="0" indent="0">
              <a:buNone/>
            </a:pPr>
            <a:endParaRPr lang="da-DK" sz="700" dirty="0"/>
          </a:p>
          <a:p>
            <a:pPr marL="0" indent="0">
              <a:buNone/>
            </a:pPr>
            <a:r>
              <a:rPr lang="da-DK" sz="700" dirty="0"/>
              <a:t># </a:t>
            </a:r>
            <a:r>
              <a:rPr lang="da-DK" sz="700" dirty="0" err="1"/>
              <a:t>Displaying</a:t>
            </a:r>
            <a:r>
              <a:rPr lang="da-DK" sz="700" dirty="0"/>
              <a:t> the </a:t>
            </a:r>
            <a:r>
              <a:rPr lang="da-DK" sz="700" dirty="0" err="1"/>
              <a:t>DataFrame</a:t>
            </a:r>
            <a:endParaRPr lang="da-DK" sz="700" dirty="0"/>
          </a:p>
          <a:p>
            <a:pPr marL="0" indent="0">
              <a:buNone/>
            </a:pPr>
            <a:r>
              <a:rPr lang="da-DK" sz="700" dirty="0"/>
              <a:t>print(df)</a:t>
            </a:r>
          </a:p>
          <a:p>
            <a:pPr marL="0" indent="0">
              <a:buNone/>
            </a:pPr>
            <a:endParaRPr lang="da-DK" sz="700" dirty="0"/>
          </a:p>
          <a:p>
            <a:pPr marL="0" indent="0">
              <a:buNone/>
            </a:pPr>
            <a:r>
              <a:rPr lang="da-DK" sz="700" dirty="0"/>
              <a:t># </a:t>
            </a:r>
            <a:r>
              <a:rPr lang="da-DK" sz="700" dirty="0" err="1"/>
              <a:t>Accessing</a:t>
            </a:r>
            <a:r>
              <a:rPr lang="da-DK" sz="700" dirty="0"/>
              <a:t> a column</a:t>
            </a:r>
          </a:p>
          <a:p>
            <a:pPr marL="0" indent="0">
              <a:buNone/>
            </a:pPr>
            <a:r>
              <a:rPr lang="da-DK" sz="700" dirty="0"/>
              <a:t>print("</a:t>
            </a:r>
            <a:r>
              <a:rPr lang="da-DK" sz="700" dirty="0" err="1"/>
              <a:t>Accessing</a:t>
            </a:r>
            <a:r>
              <a:rPr lang="da-DK" sz="700" dirty="0"/>
              <a:t> the '</a:t>
            </a:r>
            <a:r>
              <a:rPr lang="da-DK" sz="700" dirty="0" err="1"/>
              <a:t>Name</a:t>
            </a:r>
            <a:r>
              <a:rPr lang="da-DK" sz="700" dirty="0"/>
              <a:t>' column:")</a:t>
            </a:r>
          </a:p>
          <a:p>
            <a:pPr marL="0" indent="0">
              <a:buNone/>
            </a:pPr>
            <a:r>
              <a:rPr lang="da-DK" sz="700" dirty="0"/>
              <a:t>print(df['</a:t>
            </a:r>
            <a:r>
              <a:rPr lang="da-DK" sz="700" dirty="0" err="1"/>
              <a:t>Name</a:t>
            </a:r>
            <a:r>
              <a:rPr lang="da-DK" sz="700" dirty="0"/>
              <a:t>'])</a:t>
            </a:r>
          </a:p>
          <a:p>
            <a:pPr marL="0" indent="0">
              <a:buNone/>
            </a:pPr>
            <a:endParaRPr lang="da-DK" sz="700" dirty="0"/>
          </a:p>
          <a:p>
            <a:pPr marL="0" indent="0">
              <a:buNone/>
            </a:pPr>
            <a:r>
              <a:rPr lang="da-DK" sz="700" dirty="0"/>
              <a:t># </a:t>
            </a:r>
            <a:r>
              <a:rPr lang="da-DK" sz="700" dirty="0" err="1"/>
              <a:t>Accessing</a:t>
            </a:r>
            <a:r>
              <a:rPr lang="da-DK" sz="700" dirty="0"/>
              <a:t> multiple columns</a:t>
            </a:r>
          </a:p>
          <a:p>
            <a:pPr marL="0" indent="0">
              <a:buNone/>
            </a:pPr>
            <a:r>
              <a:rPr lang="da-DK" sz="700" dirty="0"/>
              <a:t>print("</a:t>
            </a:r>
            <a:r>
              <a:rPr lang="da-DK" sz="700" dirty="0" err="1"/>
              <a:t>Accessing</a:t>
            </a:r>
            <a:r>
              <a:rPr lang="da-DK" sz="700" dirty="0"/>
              <a:t> the '</a:t>
            </a:r>
            <a:r>
              <a:rPr lang="da-DK" sz="700" dirty="0" err="1"/>
              <a:t>Name</a:t>
            </a:r>
            <a:r>
              <a:rPr lang="da-DK" sz="700" dirty="0"/>
              <a:t>' and 'Age' columns:")</a:t>
            </a:r>
          </a:p>
          <a:p>
            <a:pPr marL="0" indent="0">
              <a:buNone/>
            </a:pPr>
            <a:r>
              <a:rPr lang="da-DK" sz="700" dirty="0"/>
              <a:t>print(df[['</a:t>
            </a:r>
            <a:r>
              <a:rPr lang="da-DK" sz="700" dirty="0" err="1"/>
              <a:t>Name</a:t>
            </a:r>
            <a:r>
              <a:rPr lang="da-DK" sz="700" dirty="0"/>
              <a:t>', 'Age']])</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index</a:t>
            </a:r>
            <a:endParaRPr lang="da-DK" sz="700" dirty="0"/>
          </a:p>
          <a:p>
            <a:pPr marL="0" indent="0">
              <a:buNone/>
            </a:pPr>
            <a:r>
              <a:rPr lang="da-DK" sz="700" dirty="0"/>
              <a:t>print("</a:t>
            </a:r>
            <a:r>
              <a:rPr lang="da-DK" sz="700" dirty="0" err="1"/>
              <a:t>Accessing</a:t>
            </a:r>
            <a:r>
              <a:rPr lang="da-DK" sz="700" dirty="0"/>
              <a:t> the </a:t>
            </a:r>
            <a:r>
              <a:rPr lang="da-DK" sz="700" dirty="0" err="1"/>
              <a:t>second</a:t>
            </a:r>
            <a:r>
              <a:rPr lang="da-DK" sz="700" dirty="0"/>
              <a:t> </a:t>
            </a:r>
            <a:r>
              <a:rPr lang="da-DK" sz="700" dirty="0" err="1"/>
              <a:t>row</a:t>
            </a:r>
            <a:r>
              <a:rPr lang="da-DK" sz="700" dirty="0"/>
              <a:t>:")</a:t>
            </a:r>
          </a:p>
          <a:p>
            <a:pPr marL="0" indent="0">
              <a:buNone/>
            </a:pPr>
            <a:r>
              <a:rPr lang="da-DK" sz="700" dirty="0"/>
              <a:t>print(</a:t>
            </a:r>
            <a:r>
              <a:rPr lang="da-DK" sz="700" dirty="0" err="1"/>
              <a:t>df.loc</a:t>
            </a:r>
            <a:r>
              <a:rPr lang="da-DK" sz="700" dirty="0"/>
              <a:t>[1])</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condition</a:t>
            </a:r>
            <a:endParaRPr lang="da-DK" sz="700" dirty="0"/>
          </a:p>
          <a:p>
            <a:pPr marL="0" indent="0">
              <a:buNone/>
            </a:pPr>
            <a:r>
              <a:rPr lang="da-DK" sz="700" dirty="0"/>
              <a:t>print("</a:t>
            </a:r>
            <a:r>
              <a:rPr lang="da-DK" sz="700" dirty="0" err="1"/>
              <a:t>Accessing</a:t>
            </a:r>
            <a:r>
              <a:rPr lang="da-DK" sz="700" dirty="0"/>
              <a:t> all </a:t>
            </a:r>
            <a:r>
              <a:rPr lang="da-DK" sz="700" dirty="0" err="1"/>
              <a:t>rows</a:t>
            </a:r>
            <a:r>
              <a:rPr lang="da-DK" sz="700" dirty="0"/>
              <a:t> </a:t>
            </a:r>
            <a:r>
              <a:rPr lang="da-DK" sz="700" dirty="0" err="1"/>
              <a:t>where</a:t>
            </a:r>
            <a:r>
              <a:rPr lang="da-DK" sz="700" dirty="0"/>
              <a:t> 'Age' is </a:t>
            </a:r>
            <a:r>
              <a:rPr lang="da-DK" sz="700" dirty="0" err="1"/>
              <a:t>greater</a:t>
            </a:r>
            <a:r>
              <a:rPr lang="da-DK" sz="700" dirty="0"/>
              <a:t> </a:t>
            </a:r>
            <a:r>
              <a:rPr lang="da-DK" sz="700" dirty="0" err="1"/>
              <a:t>than</a:t>
            </a:r>
            <a:r>
              <a:rPr lang="da-DK" sz="700" dirty="0"/>
              <a:t> 30:")</a:t>
            </a:r>
          </a:p>
          <a:p>
            <a:pPr marL="0" indent="0">
              <a:buNone/>
            </a:pPr>
            <a:r>
              <a:rPr lang="da-DK" sz="700" dirty="0"/>
              <a:t>print(df[df['Age'] &gt; 30])</a:t>
            </a:r>
          </a:p>
        </p:txBody>
      </p:sp>
      <p:sp>
        <p:nvSpPr>
          <p:cNvPr id="3" name="Pladsholder til tekst 2">
            <a:extLst>
              <a:ext uri="{FF2B5EF4-FFF2-40B4-BE49-F238E27FC236}">
                <a16:creationId xmlns:a16="http://schemas.microsoft.com/office/drawing/2014/main" id="{30010E80-830C-41C2-87CB-FCDDC96C1B42}"/>
              </a:ext>
            </a:extLst>
          </p:cNvPr>
          <p:cNvSpPr>
            <a:spLocks noGrp="1"/>
          </p:cNvSpPr>
          <p:nvPr>
            <p:ph type="body" sz="quarter" idx="10"/>
          </p:nvPr>
        </p:nvSpPr>
        <p:spPr/>
        <p:txBody>
          <a:bodyPr/>
          <a:lstStyle/>
          <a:p>
            <a:r>
              <a:rPr lang="da-DK" dirty="0"/>
              <a:t>Pandas</a:t>
            </a:r>
          </a:p>
        </p:txBody>
      </p:sp>
    </p:spTree>
    <p:extLst>
      <p:ext uri="{BB962C8B-B14F-4D97-AF65-F5344CB8AC3E}">
        <p14:creationId xmlns:p14="http://schemas.microsoft.com/office/powerpoint/2010/main" val="3336200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E5D71733-4604-4E8C-A720-0C3198FACF72}"/>
              </a:ext>
            </a:extLst>
          </p:cNvPr>
          <p:cNvSpPr>
            <a:spLocks noGrp="1"/>
          </p:cNvSpPr>
          <p:nvPr>
            <p:ph type="body" sz="quarter" idx="10"/>
          </p:nvPr>
        </p:nvSpPr>
        <p:spPr/>
        <p:txBody>
          <a:bodyPr/>
          <a:lstStyle/>
          <a:p>
            <a:r>
              <a:rPr lang="da-DK" dirty="0" err="1"/>
              <a:t>Keras</a:t>
            </a:r>
            <a:endParaRPr lang="da-DK" dirty="0"/>
          </a:p>
        </p:txBody>
      </p:sp>
      <p:sp>
        <p:nvSpPr>
          <p:cNvPr id="4" name="Rektangel 3">
            <a:extLst>
              <a:ext uri="{FF2B5EF4-FFF2-40B4-BE49-F238E27FC236}">
                <a16:creationId xmlns:a16="http://schemas.microsoft.com/office/drawing/2014/main" id="{D1B8491E-B789-451A-AD8A-C4C31F759CF7}"/>
              </a:ext>
            </a:extLst>
          </p:cNvPr>
          <p:cNvSpPr/>
          <p:nvPr/>
        </p:nvSpPr>
        <p:spPr>
          <a:xfrm>
            <a:off x="1763688" y="555526"/>
            <a:ext cx="5616624" cy="4093428"/>
          </a:xfrm>
          <a:prstGeom prst="rect">
            <a:avLst/>
          </a:prstGeom>
        </p:spPr>
        <p:txBody>
          <a:bodyPr wrap="square">
            <a:spAutoFit/>
          </a:bodyPr>
          <a:lstStyle/>
          <a:p>
            <a:r>
              <a:rPr lang="da-DK" sz="1000" dirty="0"/>
              <a:t>import </a:t>
            </a:r>
            <a:r>
              <a:rPr lang="da-DK" sz="1000" dirty="0" err="1"/>
              <a:t>numpy</a:t>
            </a:r>
            <a:r>
              <a:rPr lang="da-DK" sz="1000" dirty="0"/>
              <a:t> as </a:t>
            </a:r>
            <a:r>
              <a:rPr lang="da-DK" sz="1000" dirty="0" err="1"/>
              <a:t>np</a:t>
            </a:r>
            <a:endParaRPr lang="da-DK" sz="1000" dirty="0"/>
          </a:p>
          <a:p>
            <a:r>
              <a:rPr lang="da-DK" sz="1000" dirty="0"/>
              <a:t>from </a:t>
            </a:r>
            <a:r>
              <a:rPr lang="da-DK" sz="1000" dirty="0" err="1"/>
              <a:t>keras.models</a:t>
            </a:r>
            <a:r>
              <a:rPr lang="da-DK" sz="1000" dirty="0"/>
              <a:t> import </a:t>
            </a:r>
            <a:r>
              <a:rPr lang="da-DK" sz="1000" dirty="0" err="1"/>
              <a:t>Sequential</a:t>
            </a:r>
            <a:endParaRPr lang="da-DK" sz="1000" dirty="0"/>
          </a:p>
          <a:p>
            <a:r>
              <a:rPr lang="da-DK" sz="1000" dirty="0"/>
              <a:t>from </a:t>
            </a:r>
            <a:r>
              <a:rPr lang="da-DK" sz="1000" dirty="0" err="1"/>
              <a:t>keras.layers</a:t>
            </a:r>
            <a:r>
              <a:rPr lang="da-DK" sz="1000" dirty="0"/>
              <a:t> import </a:t>
            </a:r>
            <a:r>
              <a:rPr lang="da-DK" sz="1000" dirty="0" err="1"/>
              <a:t>Dense</a:t>
            </a:r>
            <a:endParaRPr lang="da-DK" sz="1000" dirty="0"/>
          </a:p>
          <a:p>
            <a:endParaRPr lang="da-DK" sz="1000" dirty="0"/>
          </a:p>
          <a:p>
            <a:r>
              <a:rPr lang="da-DK" sz="1000" dirty="0"/>
              <a:t># Opret data til træning</a:t>
            </a:r>
          </a:p>
          <a:p>
            <a:r>
              <a:rPr lang="da-DK" sz="1000" dirty="0" err="1"/>
              <a:t>x_train</a:t>
            </a:r>
            <a:r>
              <a:rPr lang="da-DK" sz="1000" dirty="0"/>
              <a:t> = </a:t>
            </a:r>
            <a:r>
              <a:rPr lang="da-DK" sz="1000" dirty="0" err="1"/>
              <a:t>np.array</a:t>
            </a:r>
            <a:r>
              <a:rPr lang="da-DK" sz="1000" dirty="0"/>
              <a:t>([[1, 2], [2, 3], [3, 4], [4, 5]])</a:t>
            </a:r>
          </a:p>
          <a:p>
            <a:r>
              <a:rPr lang="da-DK" sz="1000" dirty="0" err="1"/>
              <a:t>y_train</a:t>
            </a:r>
            <a:r>
              <a:rPr lang="da-DK" sz="1000" dirty="0"/>
              <a:t> = </a:t>
            </a:r>
            <a:r>
              <a:rPr lang="da-DK" sz="1000" dirty="0" err="1"/>
              <a:t>np.array</a:t>
            </a:r>
            <a:r>
              <a:rPr lang="da-DK" sz="1000" dirty="0"/>
              <a:t>([[0], [0], [1], [1]])</a:t>
            </a:r>
          </a:p>
          <a:p>
            <a:endParaRPr lang="da-DK" sz="1000" dirty="0"/>
          </a:p>
          <a:p>
            <a:r>
              <a:rPr lang="da-DK" sz="1000" dirty="0"/>
              <a:t># Opret model</a:t>
            </a:r>
          </a:p>
          <a:p>
            <a:r>
              <a:rPr lang="da-DK" sz="1000" dirty="0"/>
              <a:t>model = </a:t>
            </a:r>
            <a:r>
              <a:rPr lang="da-DK" sz="1000" dirty="0" err="1"/>
              <a:t>Sequential</a:t>
            </a:r>
            <a:r>
              <a:rPr lang="da-DK" sz="1000" dirty="0"/>
              <a:t>()</a:t>
            </a:r>
          </a:p>
          <a:p>
            <a:r>
              <a:rPr lang="da-DK" sz="1000" dirty="0" err="1"/>
              <a:t>model.add</a:t>
            </a:r>
            <a:r>
              <a:rPr lang="da-DK" sz="1000" dirty="0"/>
              <a:t>(</a:t>
            </a:r>
            <a:r>
              <a:rPr lang="da-DK" sz="1000" dirty="0" err="1"/>
              <a:t>Dense</a:t>
            </a:r>
            <a:r>
              <a:rPr lang="da-DK" sz="1000" dirty="0"/>
              <a:t>(32, </a:t>
            </a:r>
            <a:r>
              <a:rPr lang="da-DK" sz="1000" dirty="0" err="1"/>
              <a:t>input_dim</a:t>
            </a:r>
            <a:r>
              <a:rPr lang="da-DK" sz="1000" dirty="0"/>
              <a:t>=2, </a:t>
            </a:r>
            <a:r>
              <a:rPr lang="da-DK" sz="1000" dirty="0" err="1"/>
              <a:t>activation</a:t>
            </a:r>
            <a:r>
              <a:rPr lang="da-DK" sz="1000" dirty="0"/>
              <a:t>='</a:t>
            </a:r>
            <a:r>
              <a:rPr lang="da-DK" sz="1000" dirty="0" err="1"/>
              <a:t>relu</a:t>
            </a:r>
            <a:r>
              <a:rPr lang="da-DK" sz="1000" dirty="0"/>
              <a:t>'))</a:t>
            </a:r>
          </a:p>
          <a:p>
            <a:r>
              <a:rPr lang="da-DK" sz="1000" dirty="0" err="1"/>
              <a:t>model.add</a:t>
            </a:r>
            <a:r>
              <a:rPr lang="da-DK" sz="1000" dirty="0"/>
              <a:t>(</a:t>
            </a:r>
            <a:r>
              <a:rPr lang="da-DK" sz="1000" dirty="0" err="1"/>
              <a:t>Dense</a:t>
            </a:r>
            <a:r>
              <a:rPr lang="da-DK" sz="1000" dirty="0"/>
              <a:t>(1, </a:t>
            </a:r>
            <a:r>
              <a:rPr lang="da-DK" sz="1000" dirty="0" err="1"/>
              <a:t>activation</a:t>
            </a:r>
            <a:r>
              <a:rPr lang="da-DK" sz="1000" dirty="0"/>
              <a:t>='</a:t>
            </a:r>
            <a:r>
              <a:rPr lang="da-DK" sz="1000" dirty="0" err="1"/>
              <a:t>sigmoid</a:t>
            </a:r>
            <a:r>
              <a:rPr lang="da-DK" sz="1000" dirty="0"/>
              <a:t>'))</a:t>
            </a:r>
          </a:p>
          <a:p>
            <a:endParaRPr lang="da-DK" sz="1000" dirty="0"/>
          </a:p>
          <a:p>
            <a:r>
              <a:rPr lang="da-DK" sz="1000" dirty="0"/>
              <a:t># Kompiler model</a:t>
            </a:r>
          </a:p>
          <a:p>
            <a:r>
              <a:rPr lang="da-DK" sz="1000" dirty="0" err="1"/>
              <a:t>model.compile</a:t>
            </a:r>
            <a:r>
              <a:rPr lang="da-DK" sz="1000" dirty="0"/>
              <a:t>(</a:t>
            </a:r>
            <a:r>
              <a:rPr lang="da-DK" sz="1000" dirty="0" err="1"/>
              <a:t>loss</a:t>
            </a:r>
            <a:r>
              <a:rPr lang="da-DK" sz="1000" dirty="0"/>
              <a:t>='</a:t>
            </a:r>
            <a:r>
              <a:rPr lang="da-DK" sz="1000" dirty="0" err="1"/>
              <a:t>binary_crossentropy</a:t>
            </a:r>
            <a:r>
              <a:rPr lang="da-DK" sz="1000" dirty="0"/>
              <a:t>', </a:t>
            </a:r>
            <a:r>
              <a:rPr lang="da-DK" sz="1000" dirty="0" err="1"/>
              <a:t>optimizer</a:t>
            </a:r>
            <a:r>
              <a:rPr lang="da-DK" sz="1000" dirty="0"/>
              <a:t>='</a:t>
            </a:r>
            <a:r>
              <a:rPr lang="da-DK" sz="1000" dirty="0" err="1"/>
              <a:t>adam</a:t>
            </a:r>
            <a:r>
              <a:rPr lang="da-DK" sz="1000" dirty="0"/>
              <a:t>', </a:t>
            </a:r>
            <a:r>
              <a:rPr lang="da-DK" sz="1000" dirty="0" err="1"/>
              <a:t>metrics</a:t>
            </a:r>
            <a:r>
              <a:rPr lang="da-DK" sz="1000" dirty="0"/>
              <a:t>=['</a:t>
            </a:r>
            <a:r>
              <a:rPr lang="da-DK" sz="1000" dirty="0" err="1"/>
              <a:t>accuracy</a:t>
            </a:r>
            <a:r>
              <a:rPr lang="da-DK" sz="1000" dirty="0"/>
              <a:t>'])</a:t>
            </a:r>
          </a:p>
          <a:p>
            <a:endParaRPr lang="da-DK" sz="1000" dirty="0"/>
          </a:p>
          <a:p>
            <a:r>
              <a:rPr lang="da-DK" sz="1000" dirty="0"/>
              <a:t># Træn model</a:t>
            </a:r>
          </a:p>
          <a:p>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[6, 7], [7, 8]])</a:t>
            </a:r>
          </a:p>
          <a:p>
            <a:r>
              <a:rPr lang="da-DK" sz="1000" dirty="0" err="1"/>
              <a:t>y_test</a:t>
            </a:r>
            <a:r>
              <a:rPr lang="da-DK" sz="1000" dirty="0"/>
              <a:t> = </a:t>
            </a:r>
            <a:r>
              <a:rPr lang="da-DK" sz="1000" dirty="0" err="1"/>
              <a:t>np.array</a:t>
            </a:r>
            <a:r>
              <a:rPr lang="da-DK" sz="1000" dirty="0"/>
              <a:t>([[1], [1], [1]])</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2129836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C19013C3-6A72-4A7D-919A-D68B09F6A9CF}"/>
              </a:ext>
            </a:extLst>
          </p:cNvPr>
          <p:cNvSpPr>
            <a:spLocks noGrp="1"/>
          </p:cNvSpPr>
          <p:nvPr>
            <p:ph type="body" sz="quarter" idx="10"/>
          </p:nvPr>
        </p:nvSpPr>
        <p:spPr/>
        <p:txBody>
          <a:bodyPr/>
          <a:lstStyle/>
          <a:p>
            <a:r>
              <a:rPr lang="da-DK" dirty="0" err="1"/>
              <a:t>Tensorflow</a:t>
            </a:r>
            <a:endParaRPr lang="da-DK" dirty="0"/>
          </a:p>
        </p:txBody>
      </p:sp>
      <p:sp>
        <p:nvSpPr>
          <p:cNvPr id="4" name="Rektangel 3">
            <a:extLst>
              <a:ext uri="{FF2B5EF4-FFF2-40B4-BE49-F238E27FC236}">
                <a16:creationId xmlns:a16="http://schemas.microsoft.com/office/drawing/2014/main" id="{D97215B0-F1A4-4515-B57F-A8FF553CD5E5}"/>
              </a:ext>
            </a:extLst>
          </p:cNvPr>
          <p:cNvSpPr/>
          <p:nvPr/>
        </p:nvSpPr>
        <p:spPr>
          <a:xfrm>
            <a:off x="1376772" y="915566"/>
            <a:ext cx="6390456" cy="3631763"/>
          </a:xfrm>
          <a:prstGeom prst="rect">
            <a:avLst/>
          </a:prstGeom>
        </p:spPr>
        <p:txBody>
          <a:bodyPr wrap="square">
            <a:spAutoFit/>
          </a:bodyPr>
          <a:lstStyle/>
          <a:p>
            <a:r>
              <a:rPr lang="da-DK" sz="1000" dirty="0"/>
              <a:t>import </a:t>
            </a:r>
            <a:r>
              <a:rPr lang="da-DK" sz="1000" dirty="0" err="1"/>
              <a:t>tensorflow</a:t>
            </a:r>
            <a:r>
              <a:rPr lang="da-DK" sz="1000" dirty="0"/>
              <a:t> as tf</a:t>
            </a:r>
          </a:p>
          <a:p>
            <a:r>
              <a:rPr lang="da-DK" sz="1000" dirty="0"/>
              <a:t>import </a:t>
            </a:r>
            <a:r>
              <a:rPr lang="da-DK" sz="1000" dirty="0" err="1"/>
              <a:t>numpy</a:t>
            </a:r>
            <a:r>
              <a:rPr lang="da-DK" sz="1000" dirty="0"/>
              <a:t> as </a:t>
            </a:r>
            <a:r>
              <a:rPr lang="da-DK" sz="1000" dirty="0" err="1"/>
              <a:t>np</a:t>
            </a:r>
            <a:endParaRPr lang="da-DK" sz="1000" dirty="0"/>
          </a:p>
          <a:p>
            <a:endParaRPr lang="da-DK" sz="1000" dirty="0"/>
          </a:p>
          <a:p>
            <a:r>
              <a:rPr lang="da-DK" sz="1000" dirty="0"/>
              <a:t># Opret træningsdata</a:t>
            </a:r>
          </a:p>
          <a:p>
            <a:r>
              <a:rPr lang="da-DK" sz="1000" dirty="0" err="1"/>
              <a:t>x_train</a:t>
            </a:r>
            <a:r>
              <a:rPr lang="da-DK" sz="1000" dirty="0"/>
              <a:t> = </a:t>
            </a:r>
            <a:r>
              <a:rPr lang="da-DK" sz="1000" dirty="0" err="1"/>
              <a:t>np.array</a:t>
            </a:r>
            <a:r>
              <a:rPr lang="da-DK" sz="1000" dirty="0"/>
              <a:t>([1, 2, 3, 4])</a:t>
            </a:r>
          </a:p>
          <a:p>
            <a:r>
              <a:rPr lang="da-DK" sz="1000" dirty="0" err="1"/>
              <a:t>y_train</a:t>
            </a:r>
            <a:r>
              <a:rPr lang="da-DK" sz="1000" dirty="0"/>
              <a:t> = </a:t>
            </a:r>
            <a:r>
              <a:rPr lang="da-DK" sz="1000" dirty="0" err="1"/>
              <a:t>np.array</a:t>
            </a:r>
            <a:r>
              <a:rPr lang="da-DK" sz="1000" dirty="0"/>
              <a:t>([0, -1, -2, -3])</a:t>
            </a:r>
          </a:p>
          <a:p>
            <a:endParaRPr lang="da-DK" sz="1000" dirty="0"/>
          </a:p>
          <a:p>
            <a:r>
              <a:rPr lang="da-DK" sz="1000" dirty="0"/>
              <a:t># Opret model</a:t>
            </a:r>
          </a:p>
          <a:p>
            <a:r>
              <a:rPr lang="da-DK" sz="1000" dirty="0"/>
              <a:t>model = </a:t>
            </a:r>
            <a:r>
              <a:rPr lang="da-DK" sz="1000" dirty="0" err="1"/>
              <a:t>tf.keras.Sequential</a:t>
            </a:r>
            <a:r>
              <a:rPr lang="da-DK" sz="1000" dirty="0"/>
              <a:t>()</a:t>
            </a:r>
          </a:p>
          <a:p>
            <a:r>
              <a:rPr lang="da-DK" sz="1000" dirty="0" err="1"/>
              <a:t>model.add</a:t>
            </a:r>
            <a:r>
              <a:rPr lang="da-DK" sz="1000" dirty="0"/>
              <a:t>(</a:t>
            </a:r>
            <a:r>
              <a:rPr lang="da-DK" sz="1000" dirty="0" err="1"/>
              <a:t>tf.keras.layers.Dense</a:t>
            </a:r>
            <a:r>
              <a:rPr lang="da-DK" sz="1000" dirty="0"/>
              <a:t>(units=1, </a:t>
            </a:r>
            <a:r>
              <a:rPr lang="da-DK" sz="1000" dirty="0" err="1"/>
              <a:t>input_shape</a:t>
            </a:r>
            <a:r>
              <a:rPr lang="da-DK" sz="1000" dirty="0"/>
              <a:t>=[1]))</a:t>
            </a:r>
          </a:p>
          <a:p>
            <a:endParaRPr lang="da-DK" sz="1000" dirty="0"/>
          </a:p>
          <a:p>
            <a:r>
              <a:rPr lang="da-DK" sz="1000" dirty="0"/>
              <a:t># Kompiler model</a:t>
            </a:r>
          </a:p>
          <a:p>
            <a:r>
              <a:rPr lang="da-DK" sz="1000" dirty="0" err="1"/>
              <a:t>model.compile</a:t>
            </a:r>
            <a:r>
              <a:rPr lang="da-DK" sz="1000" dirty="0"/>
              <a:t>(</a:t>
            </a:r>
            <a:r>
              <a:rPr lang="da-DK" sz="1000" dirty="0" err="1"/>
              <a:t>optimizer</a:t>
            </a:r>
            <a:r>
              <a:rPr lang="da-DK" sz="1000" dirty="0"/>
              <a:t>=</a:t>
            </a:r>
            <a:r>
              <a:rPr lang="da-DK" sz="1000" dirty="0" err="1"/>
              <a:t>tf.keras.optimizers.SGD</a:t>
            </a:r>
            <a:r>
              <a:rPr lang="da-DK" sz="1000" dirty="0"/>
              <a:t>(</a:t>
            </a:r>
            <a:r>
              <a:rPr lang="da-DK" sz="1000" dirty="0" err="1"/>
              <a:t>learning_rate</a:t>
            </a:r>
            <a:r>
              <a:rPr lang="da-DK" sz="1000" dirty="0"/>
              <a:t>=0.01), </a:t>
            </a:r>
            <a:r>
              <a:rPr lang="da-DK" sz="1000" dirty="0" err="1"/>
              <a:t>loss</a:t>
            </a:r>
            <a:r>
              <a:rPr lang="da-DK" sz="1000" dirty="0"/>
              <a:t>='</a:t>
            </a:r>
            <a:r>
              <a:rPr lang="da-DK" sz="1000" dirty="0" err="1"/>
              <a:t>mean_squared_error</a:t>
            </a:r>
            <a:r>
              <a:rPr lang="da-DK" sz="1000" dirty="0"/>
              <a:t>')</a:t>
            </a:r>
          </a:p>
          <a:p>
            <a:endParaRPr lang="da-DK" sz="1000" dirty="0"/>
          </a:p>
          <a:p>
            <a:r>
              <a:rPr lang="da-DK" sz="1000" dirty="0"/>
              <a:t># Træn model</a:t>
            </a:r>
          </a:p>
          <a:p>
            <a:r>
              <a:rPr lang="da-DK" sz="1000" dirty="0" err="1"/>
              <a:t>history</a:t>
            </a:r>
            <a:r>
              <a:rPr lang="da-DK" sz="1000" dirty="0"/>
              <a:t> = </a:t>
            </a:r>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7, 8])</a:t>
            </a:r>
          </a:p>
          <a:p>
            <a:r>
              <a:rPr lang="da-DK" sz="1000" dirty="0" err="1"/>
              <a:t>y_test</a:t>
            </a:r>
            <a:r>
              <a:rPr lang="da-DK" sz="1000" dirty="0"/>
              <a:t> = </a:t>
            </a:r>
            <a:r>
              <a:rPr lang="da-DK" sz="1000" dirty="0" err="1"/>
              <a:t>np.array</a:t>
            </a:r>
            <a:r>
              <a:rPr lang="da-DK" sz="1000" dirty="0"/>
              <a:t>([-4, -5, -6, -7])</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3867870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41D9917-C12C-4682-BD06-53E87A28F1A6}"/>
              </a:ext>
            </a:extLst>
          </p:cNvPr>
          <p:cNvSpPr>
            <a:spLocks noGrp="1"/>
          </p:cNvSpPr>
          <p:nvPr>
            <p:ph type="body" sz="quarter" idx="12"/>
          </p:nvPr>
        </p:nvSpPr>
        <p:spPr>
          <a:xfrm>
            <a:off x="284522" y="1116698"/>
            <a:ext cx="8535950" cy="1431161"/>
          </a:xfrm>
        </p:spPr>
        <p:txBody>
          <a:bodyPr/>
          <a:lstStyle/>
          <a:p>
            <a:r>
              <a:rPr lang="da-DK" dirty="0">
                <a:hlinkClick r:id="rId2"/>
              </a:rPr>
              <a:t>https://da.wikipedia.org/wiki/Docker_(software)</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4706C67E-A807-47FD-9764-CC3298F5825A}"/>
              </a:ext>
            </a:extLst>
          </p:cNvPr>
          <p:cNvSpPr>
            <a:spLocks noGrp="1"/>
          </p:cNvSpPr>
          <p:nvPr>
            <p:ph type="body" sz="quarter" idx="10"/>
          </p:nvPr>
        </p:nvSpPr>
        <p:spPr/>
        <p:txBody>
          <a:bodyPr/>
          <a:lstStyle/>
          <a:p>
            <a:r>
              <a:rPr lang="da-DK" dirty="0"/>
              <a:t>Docker</a:t>
            </a:r>
          </a:p>
        </p:txBody>
      </p:sp>
      <p:pic>
        <p:nvPicPr>
          <p:cNvPr id="1028" name="Picture 4" descr="A Quick Introduction to Docker Fundamentals - Whizlabs Blog">
            <a:extLst>
              <a:ext uri="{FF2B5EF4-FFF2-40B4-BE49-F238E27FC236}">
                <a16:creationId xmlns:a16="http://schemas.microsoft.com/office/drawing/2014/main" id="{526433A8-0E6A-4281-9D0A-C77B6778F0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683885"/>
            <a:ext cx="5047407" cy="34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55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CDA54B9-7793-4F7F-921D-A51DFDB8884D}"/>
              </a:ext>
            </a:extLst>
          </p:cNvPr>
          <p:cNvSpPr>
            <a:spLocks noGrp="1"/>
          </p:cNvSpPr>
          <p:nvPr>
            <p:ph type="body" sz="quarter" idx="12"/>
          </p:nvPr>
        </p:nvSpPr>
        <p:spPr>
          <a:xfrm>
            <a:off x="284522" y="1116698"/>
            <a:ext cx="8535950" cy="2871555"/>
          </a:xfrm>
        </p:spPr>
        <p:txBody>
          <a:bodyPr/>
          <a:lstStyle/>
          <a:p>
            <a:r>
              <a:rPr lang="da-DK" dirty="0"/>
              <a:t>Hvorfor Docker</a:t>
            </a:r>
          </a:p>
          <a:p>
            <a:r>
              <a:rPr lang="da-DK" sz="1400" dirty="0">
                <a:hlinkClick r:id="rId2"/>
              </a:rPr>
              <a:t>https://www.docker.com/why-docker/</a:t>
            </a:r>
            <a:endParaRPr lang="da-DK" sz="1400" dirty="0"/>
          </a:p>
          <a:p>
            <a:r>
              <a:rPr lang="da-DK" sz="1400" dirty="0"/>
              <a:t>HUB</a:t>
            </a:r>
          </a:p>
          <a:p>
            <a:r>
              <a:rPr lang="da-DK" sz="1400" dirty="0">
                <a:hlinkClick r:id="rId3"/>
              </a:rPr>
              <a:t>https://hub.docker.com/</a:t>
            </a:r>
          </a:p>
          <a:p>
            <a:r>
              <a:rPr lang="da-DK" sz="1400" dirty="0"/>
              <a:t>Kursus image</a:t>
            </a:r>
          </a:p>
          <a:p>
            <a:r>
              <a:rPr lang="da-DK" sz="1400" dirty="0">
                <a:hlinkClick r:id="rId3"/>
              </a:rPr>
              <a:t>https://hub.docker.com/r/armindocachada/tensorflow2-opencv4-raspberrypi4/tags</a:t>
            </a:r>
            <a:endParaRPr lang="da-DK" sz="1400" dirty="0"/>
          </a:p>
          <a:p>
            <a:r>
              <a:rPr lang="da-DK" sz="1400" dirty="0"/>
              <a:t>Hvad er en container</a:t>
            </a:r>
          </a:p>
          <a:p>
            <a:r>
              <a:rPr lang="da-DK" sz="1400" dirty="0">
                <a:hlinkClick r:id="rId4"/>
              </a:rPr>
              <a:t>https://www.docker.com/resources/what-container/</a:t>
            </a:r>
            <a:endParaRPr lang="da-DK" sz="1400" dirty="0"/>
          </a:p>
          <a:p>
            <a:endParaRPr lang="da-DK" dirty="0"/>
          </a:p>
        </p:txBody>
      </p:sp>
      <p:sp>
        <p:nvSpPr>
          <p:cNvPr id="3" name="Pladsholder til tekst 2">
            <a:extLst>
              <a:ext uri="{FF2B5EF4-FFF2-40B4-BE49-F238E27FC236}">
                <a16:creationId xmlns:a16="http://schemas.microsoft.com/office/drawing/2014/main" id="{86E9C59E-13BB-4934-A2C8-E7258DD80AE3}"/>
              </a:ext>
            </a:extLst>
          </p:cNvPr>
          <p:cNvSpPr>
            <a:spLocks noGrp="1"/>
          </p:cNvSpPr>
          <p:nvPr>
            <p:ph type="body" sz="quarter" idx="10"/>
          </p:nvPr>
        </p:nvSpPr>
        <p:spPr/>
        <p:txBody>
          <a:bodyPr/>
          <a:lstStyle/>
          <a:p>
            <a:r>
              <a:rPr lang="da-DK" dirty="0"/>
              <a:t>Docker</a:t>
            </a:r>
          </a:p>
        </p:txBody>
      </p:sp>
    </p:spTree>
    <p:extLst>
      <p:ext uri="{BB962C8B-B14F-4D97-AF65-F5344CB8AC3E}">
        <p14:creationId xmlns:p14="http://schemas.microsoft.com/office/powerpoint/2010/main" val="3860611082"/>
      </p:ext>
    </p:extLst>
  </p:cSld>
  <p:clrMapOvr>
    <a:masterClrMapping/>
  </p:clrMapOvr>
</p:sld>
</file>

<file path=ppt/theme/theme1.xml><?xml version="1.0" encoding="utf-8"?>
<a:theme xmlns:a="http://schemas.openxmlformats.org/drawingml/2006/main" name="DK - 16-9 - Alga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knologisk">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 -  DK - Kreativitet</Template>
  <TotalTime>55666</TotalTime>
  <Words>9361</Words>
  <Application>Microsoft Office PowerPoint</Application>
  <PresentationFormat>Skærmshow (16:9)</PresentationFormat>
  <Paragraphs>1179</Paragraphs>
  <Slides>149</Slides>
  <Notes>2</Notes>
  <HiddenSlides>4</HiddenSlides>
  <MMClips>0</MMClips>
  <ScaleCrop>false</ScaleCrop>
  <HeadingPairs>
    <vt:vector size="6" baseType="variant">
      <vt:variant>
        <vt:lpstr>Benyttede skrifttyper</vt:lpstr>
      </vt:variant>
      <vt:variant>
        <vt:i4>12</vt:i4>
      </vt:variant>
      <vt:variant>
        <vt:lpstr>Tema</vt:lpstr>
      </vt:variant>
      <vt:variant>
        <vt:i4>1</vt:i4>
      </vt:variant>
      <vt:variant>
        <vt:lpstr>Slidetitler</vt:lpstr>
      </vt:variant>
      <vt:variant>
        <vt:i4>149</vt:i4>
      </vt:variant>
    </vt:vector>
  </HeadingPairs>
  <TitlesOfParts>
    <vt:vector size="162" baseType="lpstr">
      <vt:lpstr>Arial</vt:lpstr>
      <vt:lpstr>Calibri</vt:lpstr>
      <vt:lpstr>Calibri Light</vt:lpstr>
      <vt:lpstr>Courier New</vt:lpstr>
      <vt:lpstr>inherit</vt:lpstr>
      <vt:lpstr>Klint LT W01 Bold</vt:lpstr>
      <vt:lpstr>Roboto</vt:lpstr>
      <vt:lpstr>sohne</vt:lpstr>
      <vt:lpstr>source-serif-pro</vt:lpstr>
      <vt:lpstr>Söhne</vt:lpstr>
      <vt:lpstr>Tahoma</vt:lpstr>
      <vt:lpstr>Wingdings</vt:lpstr>
      <vt:lpstr>DK - 16-9 - Algae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Teknologisk 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Lars Hansen</dc:creator>
  <cp:lastModifiedBy>Lars Hansen</cp:lastModifiedBy>
  <cp:revision>290</cp:revision>
  <cp:lastPrinted>2023-01-10T09:25:45Z</cp:lastPrinted>
  <dcterms:created xsi:type="dcterms:W3CDTF">2017-02-24T09:13:59Z</dcterms:created>
  <dcterms:modified xsi:type="dcterms:W3CDTF">2023-05-11T03:28:47Z</dcterms:modified>
</cp:coreProperties>
</file>